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460CF36-68A0-40B6-8AA1-59D94E332EF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D886CB-96B7-49A1-81DE-DCF4A1EF615D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84B3D9-2F71-44CB-860B-55A826C7295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348880"/>
            <a:ext cx="8229600" cy="1828800"/>
          </a:xfrm>
        </p:spPr>
        <p:txBody>
          <a:bodyPr>
            <a:normAutofit/>
          </a:bodyPr>
          <a:lstStyle/>
          <a:p>
            <a:r>
              <a:rPr lang="sr-Cyrl-RS" sz="6000" dirty="0" smtClean="0"/>
              <a:t>НАИЗМЕНИЧНА СТРУЈА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5936" y="5105400"/>
            <a:ext cx="6400800" cy="1752600"/>
          </a:xfrm>
        </p:spPr>
        <p:txBody>
          <a:bodyPr/>
          <a:lstStyle/>
          <a:p>
            <a:r>
              <a:rPr lang="sr-Cyrl-R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Ана Надрљански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III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r-Cyrl-R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Сенћанска гимназија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04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8784976" cy="5904656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sr-Cyrl-RS" sz="3000" dirty="0" smtClean="0"/>
              <a:t>Томас Едисон био је позната личност у Америци, али је његов електроенергетски систем, заснован на једносмерној струји, изгубио битку против система наизменичне струје коју је осмислио Никола Тесла.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sr-Cyrl-RS" sz="3000" dirty="0" smtClean="0"/>
              <a:t>Разлог је био једноставан: за напајање једносмерном струјом једног кварта у граду била је потребна једна елекрана, због великих падова напона у мрежи. Системом наизменичне струје могао би да се напаја читав град од само једне електране, која је била прилично удаљена од потрошача.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83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856984" cy="5760640"/>
          </a:xfrm>
        </p:spPr>
        <p:txBody>
          <a:bodyPr>
            <a:normAutofit/>
          </a:bodyPr>
          <a:lstStyle/>
          <a:p>
            <a:pPr marL="416052" indent="-342900">
              <a:buFont typeface="Wingdings" pitchFamily="2" charset="2"/>
              <a:buChar char="Ø"/>
            </a:pPr>
            <a:r>
              <a:rPr lang="sr-Cyrl-RS" sz="3000" dirty="0" smtClean="0"/>
              <a:t>Из искуства знамо да адаптер ( тј. </a:t>
            </a:r>
            <a:r>
              <a:rPr lang="sr-Cyrl-RS" sz="3000" dirty="0"/>
              <a:t>п</a:t>
            </a:r>
            <a:r>
              <a:rPr lang="sr-Cyrl-RS" sz="3000" dirty="0" smtClean="0"/>
              <a:t>уњач ) за мобилни телефон врши претварање наизменичне струје у једносмерну, која пуни батерије</a:t>
            </a:r>
          </a:p>
          <a:p>
            <a:pPr marL="416052" indent="-342900">
              <a:buFont typeface="Wingdings" pitchFamily="2" charset="2"/>
              <a:buChar char="Ø"/>
            </a:pPr>
            <a:r>
              <a:rPr lang="sr-Cyrl-RS" sz="3000" dirty="0" smtClean="0"/>
              <a:t>Као што можемо закључити, овакво претварање није скупо, али обрнути процес јесте и за то се користе инвертори ( присутни су код система за коришћење енергије Сунца) </a:t>
            </a:r>
          </a:p>
          <a:p>
            <a:pPr marL="416052" indent="-342900">
              <a:buFont typeface="Wingdings" pitchFamily="2" charset="2"/>
              <a:buChar char="Ø"/>
            </a:pPr>
            <a:r>
              <a:rPr lang="sr-Cyrl-RS" sz="3000" dirty="0" smtClean="0"/>
              <a:t>Полазећи од овог примера, можемо извести још један важан закључак: наизменична струја није баш у сваком случају у предности у односу на једносмерну.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6510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476672"/>
            <a:ext cx="8640960" cy="5760640"/>
          </a:xfrm>
        </p:spPr>
        <p:txBody>
          <a:bodyPr>
            <a:normAutofit/>
          </a:bodyPr>
          <a:lstStyle/>
          <a:p>
            <a:pPr marL="416052" indent="-342900">
              <a:buFont typeface="Wingdings" pitchFamily="2" charset="2"/>
              <a:buChar char="Ø"/>
            </a:pPr>
            <a:r>
              <a:rPr lang="sr-Cyrl-RS" sz="3000" dirty="0" smtClean="0"/>
              <a:t>Једносмерна стуја протиче кроз читаву запремину проводника и само у једном правцу, док наизменична струја протиче искључиво по површини проводника и електрони мењају смер кретања</a:t>
            </a:r>
          </a:p>
          <a:p>
            <a:pPr marL="416052" indent="-342900">
              <a:buFont typeface="Wingdings" pitchFamily="2" charset="2"/>
              <a:buChar char="Ø"/>
            </a:pPr>
            <a:r>
              <a:rPr lang="sr-Cyrl-RS" sz="3000" dirty="0" smtClean="0"/>
              <a:t>Због ове појаве се проводници за транпорт наизменичне струје праве изнутра шупљи, што постиже уштеду материјала</a:t>
            </a:r>
          </a:p>
          <a:p>
            <a:pPr marL="416052" indent="-342900">
              <a:buFont typeface="Wingdings" pitchFamily="2" charset="2"/>
              <a:buChar char="Ø"/>
            </a:pPr>
            <a:r>
              <a:rPr lang="sr-Cyrl-RS" sz="3000" dirty="0" smtClean="0"/>
              <a:t>Фреквенција наизменичне струје одређује колика је дебљина слоја проводника који проводи струју и ова појава је позната као скин ефекат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484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692696"/>
            <a:ext cx="8640960" cy="5328592"/>
          </a:xfrm>
        </p:spPr>
        <p:txBody>
          <a:bodyPr>
            <a:normAutofit/>
          </a:bodyPr>
          <a:lstStyle/>
          <a:p>
            <a:pPr marL="530352" indent="-457200">
              <a:buFont typeface="Wingdings" pitchFamily="2" charset="2"/>
              <a:buChar char="Ø"/>
            </a:pPr>
            <a:r>
              <a:rPr lang="sr-Cyrl-RS" sz="3000" dirty="0" smtClean="0"/>
              <a:t>Без обзира да ли се електрична енергија добија у хидроелектранама, термоелектранама, неклеарним елетранама или енергијом ветра, постоје неке заједничке карактеристике уређаја за производњу и они се називају генератори</a:t>
            </a:r>
          </a:p>
          <a:p>
            <a:pPr marL="530352" indent="-457200">
              <a:buFont typeface="Wingdings" pitchFamily="2" charset="2"/>
              <a:buChar char="Ø"/>
            </a:pPr>
            <a:r>
              <a:rPr lang="sr-Cyrl-RS" sz="3000" dirty="0" smtClean="0"/>
              <a:t>Сваки генератор има ротор и статор</a:t>
            </a:r>
          </a:p>
          <a:p>
            <a:pPr marL="530352" indent="-457200">
              <a:buFont typeface="Wingdings" pitchFamily="2" charset="2"/>
              <a:buChar char="Ø"/>
            </a:pPr>
            <a:r>
              <a:rPr lang="sr-Cyrl-RS" sz="3000" dirty="0" smtClean="0"/>
              <a:t>Ротор генератора чине серијски везани магнети (електомагнети), док статор чине калеми жица</a:t>
            </a:r>
          </a:p>
          <a:p>
            <a:pPr marL="530352" indent="-457200">
              <a:buFont typeface="Wingdings" pitchFamily="2" charset="2"/>
              <a:buChar char="Ø"/>
            </a:pPr>
            <a:r>
              <a:rPr lang="sr-Cyrl-RS" sz="3000" dirty="0" smtClean="0"/>
              <a:t>Дакле, у реалности ротор и статор су дуругачији у односу на пример који следи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826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9512" y="692696"/>
            <a:ext cx="3888432" cy="1828800"/>
          </a:xfrm>
        </p:spPr>
        <p:txBody>
          <a:bodyPr/>
          <a:lstStyle/>
          <a:p>
            <a:r>
              <a:rPr lang="sr-Cyrl-RS" dirty="0" smtClean="0"/>
              <a:t>Стварање монофазне струје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3645024"/>
            <a:ext cx="8640960" cy="3096344"/>
          </a:xfrm>
        </p:spPr>
        <p:txBody>
          <a:bodyPr>
            <a:normAutofit/>
          </a:bodyPr>
          <a:lstStyle/>
          <a:p>
            <a:pPr marL="416052" indent="-342900">
              <a:buFont typeface="Wingdings" pitchFamily="2" charset="2"/>
              <a:buChar char="Ø"/>
            </a:pPr>
            <a:r>
              <a:rPr lang="sr-Cyrl-RS" sz="2400" dirty="0" smtClean="0"/>
              <a:t>Уколико се жичани рам, облика као на слици, окреће у хомогеном магнетном пољу, добијамо струју у колу. </a:t>
            </a:r>
          </a:p>
          <a:p>
            <a:pPr marL="416052" indent="-342900">
              <a:buFont typeface="Wingdings" pitchFamily="2" charset="2"/>
              <a:buChar char="Ø"/>
            </a:pPr>
            <a:r>
              <a:rPr lang="sr-Cyrl-RS" sz="2400" dirty="0" smtClean="0"/>
              <a:t>Најједноставније објашњење даје Фарадејев закон електромагнетне индукције. </a:t>
            </a:r>
          </a:p>
          <a:p>
            <a:pPr marL="416052" indent="-342900">
              <a:buFont typeface="Wingdings" pitchFamily="2" charset="2"/>
              <a:buChar char="Ø"/>
            </a:pPr>
            <a:r>
              <a:rPr lang="sr-Cyrl-RS" sz="2400" dirty="0" smtClean="0"/>
              <a:t>На слици видимо да су крајеви проводника преко покретних прстенова спојени са непокретним четкицама, и преко таквог система струја путује у коло са потрошачем.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237" y="116632"/>
            <a:ext cx="4712940" cy="32784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3179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620688"/>
            <a:ext cx="8424936" cy="5400600"/>
          </a:xfrm>
        </p:spPr>
        <p:txBody>
          <a:bodyPr/>
          <a:lstStyle/>
          <a:p>
            <a:pPr marL="416052" indent="-342900">
              <a:buFont typeface="Wingdings" pitchFamily="2" charset="2"/>
              <a:buChar char="Ø"/>
            </a:pPr>
            <a:r>
              <a:rPr lang="sr-Cyrl-RS" sz="3400" dirty="0" smtClean="0"/>
              <a:t>Једначина за ЕМС генератора гласи</a:t>
            </a:r>
            <a:r>
              <a:rPr lang="sr-Cyrl-RS" dirty="0" smtClean="0"/>
              <a:t>: </a:t>
            </a:r>
          </a:p>
          <a:p>
            <a:pPr algn="ctr"/>
            <a:r>
              <a:rPr lang="sr-Cyrl-RS" sz="5400" dirty="0">
                <a:solidFill>
                  <a:srgbClr val="FF0000"/>
                </a:solidFill>
              </a:rPr>
              <a:t> </a:t>
            </a:r>
            <a:r>
              <a:rPr lang="sr-Cyrl-RS" sz="5400" dirty="0" smtClean="0">
                <a:solidFill>
                  <a:srgbClr val="FF0000"/>
                </a:solidFill>
              </a:rPr>
              <a:t> </a:t>
            </a:r>
            <a:r>
              <a:rPr lang="el-GR" sz="5400" dirty="0">
                <a:solidFill>
                  <a:srgbClr val="FF0000"/>
                </a:solidFill>
              </a:rPr>
              <a:t>ε = ε0 </a:t>
            </a:r>
            <a:r>
              <a:rPr lang="en-US" sz="5400" dirty="0">
                <a:solidFill>
                  <a:srgbClr val="FF0000"/>
                </a:solidFill>
              </a:rPr>
              <a:t>sin</a:t>
            </a:r>
            <a:r>
              <a:rPr lang="el-GR" sz="5400" dirty="0">
                <a:solidFill>
                  <a:srgbClr val="FF0000"/>
                </a:solidFill>
              </a:rPr>
              <a:t>ω</a:t>
            </a:r>
            <a:r>
              <a:rPr lang="en-US" sz="5400" dirty="0" smtClean="0">
                <a:solidFill>
                  <a:srgbClr val="FF0000"/>
                </a:solidFill>
              </a:rPr>
              <a:t>t</a:t>
            </a:r>
            <a:endParaRPr lang="sr-Cyrl-RS" sz="5400" dirty="0" smtClean="0">
              <a:solidFill>
                <a:srgbClr val="FF0000"/>
              </a:solidFill>
            </a:endParaRPr>
          </a:p>
          <a:p>
            <a:pPr marL="644652" indent="-571500">
              <a:buFont typeface="Wingdings" pitchFamily="2" charset="2"/>
              <a:buChar char="Ø"/>
            </a:pPr>
            <a:r>
              <a:rPr lang="sr-Cyrl-RS" sz="3400" dirty="0" smtClean="0"/>
              <a:t>Ако бисмо имали три рама симетрично распоређена под угловима од 120◦ , имали би трофазну наизменичну струју</a:t>
            </a:r>
          </a:p>
          <a:p>
            <a:pPr marL="644652" indent="-571500">
              <a:buFont typeface="Wingdings" pitchFamily="2" charset="2"/>
              <a:buChar char="Ø"/>
            </a:pPr>
            <a:r>
              <a:rPr lang="sr-Cyrl-RS" sz="3400" dirty="0" smtClean="0"/>
              <a:t>Фреквенција струје у Европи износи 50 </a:t>
            </a:r>
            <a:r>
              <a:rPr lang="en-US" sz="3400" dirty="0" smtClean="0"/>
              <a:t>Hz</a:t>
            </a:r>
            <a:r>
              <a:rPr lang="sr-Cyrl-RS" sz="3400" dirty="0" smtClean="0"/>
              <a:t>, што значи да струја промени смер 100 пута у току једне секунде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8592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476672"/>
            <a:ext cx="8291264" cy="5904656"/>
          </a:xfrm>
        </p:spPr>
        <p:txBody>
          <a:bodyPr>
            <a:normAutofit lnSpcReduction="10000"/>
          </a:bodyPr>
          <a:lstStyle/>
          <a:p>
            <a:pPr marL="530352" indent="-457200">
              <a:buFont typeface="Wingdings" pitchFamily="2" charset="2"/>
              <a:buChar char="Ø"/>
            </a:pPr>
            <a:r>
              <a:rPr lang="sr-Cyrl-RS" sz="3000" dirty="0" smtClean="0"/>
              <a:t>Када се проводник са струјом налази у магнетном пољу на њега делује Амперова сила. То важи и за жични рам из претходног примера</a:t>
            </a:r>
          </a:p>
          <a:p>
            <a:pPr marL="530352" indent="-457200">
              <a:buFont typeface="Wingdings" pitchFamily="2" charset="2"/>
              <a:buChar char="Ø"/>
            </a:pPr>
            <a:r>
              <a:rPr lang="sr-Cyrl-RS" sz="3000" dirty="0" smtClean="0"/>
              <a:t>Амперова сила ствара момент силе који успорава кретање рама. То значи да треба деловати неком спољашњом силом да би се рам обртао сталном угаоном брзином.</a:t>
            </a:r>
          </a:p>
          <a:p>
            <a:pPr marL="530352" indent="-457200">
              <a:buFont typeface="Wingdings" pitchFamily="2" charset="2"/>
              <a:buChar char="Ø"/>
            </a:pPr>
            <a:r>
              <a:rPr lang="sr-Cyrl-RS" sz="3000" dirty="0" smtClean="0"/>
              <a:t>У хидроелектранама таква спољашња сила потиче од воде која пада на лопатице турбине, у термоелектранама то чине загрејана вода и пара, итд.</a:t>
            </a:r>
          </a:p>
          <a:p>
            <a:pPr marL="530352" indent="-457200">
              <a:buFont typeface="Wingdings" pitchFamily="2" charset="2"/>
              <a:buChar char="Ø"/>
            </a:pPr>
            <a:r>
              <a:rPr lang="sr-Cyrl-RS" sz="3000" dirty="0" smtClean="0"/>
              <a:t>Наравно, ова сила компезује и силе трења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7989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19472"/>
            <a:ext cx="7086600" cy="1828800"/>
          </a:xfrm>
        </p:spPr>
        <p:txBody>
          <a:bodyPr/>
          <a:lstStyle/>
          <a:p>
            <a:r>
              <a:rPr lang="sr-Cyrl-RS" dirty="0" smtClean="0"/>
              <a:t>Извори: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196752"/>
            <a:ext cx="8507288" cy="2820746"/>
          </a:xfrm>
        </p:spPr>
        <p:txBody>
          <a:bodyPr/>
          <a:lstStyle/>
          <a:p>
            <a:pPr marL="416052" indent="-342900">
              <a:buFont typeface="Wingdings" pitchFamily="2" charset="2"/>
              <a:buChar char="Ø"/>
            </a:pPr>
            <a:r>
              <a:rPr lang="en-US" dirty="0"/>
              <a:t>http://www.tehnikum.edu.rs/ </a:t>
            </a:r>
          </a:p>
        </p:txBody>
      </p:sp>
    </p:spTree>
    <p:extLst>
      <p:ext uri="{BB962C8B-B14F-4D97-AF65-F5344CB8AC3E}">
        <p14:creationId xmlns:p14="http://schemas.microsoft.com/office/powerpoint/2010/main" val="1632852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</TotalTime>
  <Words>495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НАИЗМЕНИЧНА СТРУЈА</vt:lpstr>
      <vt:lpstr>PowerPoint Presentation</vt:lpstr>
      <vt:lpstr>PowerPoint Presentation</vt:lpstr>
      <vt:lpstr>PowerPoint Presentation</vt:lpstr>
      <vt:lpstr>PowerPoint Presentation</vt:lpstr>
      <vt:lpstr>Стварање монофазне струје</vt:lpstr>
      <vt:lpstr>PowerPoint Presentation</vt:lpstr>
      <vt:lpstr>PowerPoint Presentation</vt:lpstr>
      <vt:lpstr>Извори: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НАИЗМЕНИЧНА СТРУЈА</dc:title>
  <dc:creator>Windows User</dc:creator>
  <cp:lastModifiedBy>Windows User</cp:lastModifiedBy>
  <cp:revision>10</cp:revision>
  <dcterms:created xsi:type="dcterms:W3CDTF">2017-11-28T20:01:51Z</dcterms:created>
  <dcterms:modified xsi:type="dcterms:W3CDTF">2017-11-28T22:18:36Z</dcterms:modified>
</cp:coreProperties>
</file>