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C447A21-A2AB-41DE-931D-40F2FF76F8AC}" type="datetimeFigureOut">
              <a:rPr lang="en-US" smtClean="0"/>
              <a:t>11/28/2017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1A2B77A-2451-4996-89B9-38A4B7566F6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447A21-A2AB-41DE-931D-40F2FF76F8AC}"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2B77A-2451-4996-89B9-38A4B7566F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447A21-A2AB-41DE-931D-40F2FF76F8AC}"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2B77A-2451-4996-89B9-38A4B7566F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447A21-A2AB-41DE-931D-40F2FF76F8AC}"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2B77A-2451-4996-89B9-38A4B7566F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447A21-A2AB-41DE-931D-40F2FF76F8AC}" type="datetimeFigureOut">
              <a:rPr lang="en-US" smtClean="0"/>
              <a:t>11/28/2017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2B77A-2451-4996-89B9-38A4B7566F6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447A21-A2AB-41DE-931D-40F2FF76F8AC}" type="datetimeFigureOut">
              <a:rPr lang="en-US" smtClean="0"/>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2B77A-2451-4996-89B9-38A4B7566F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C447A21-A2AB-41DE-931D-40F2FF76F8AC}" type="datetimeFigureOut">
              <a:rPr lang="en-US" smtClean="0"/>
              <a:t>11/28/2017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A2B77A-2451-4996-89B9-38A4B7566F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C447A21-A2AB-41DE-931D-40F2FF76F8AC}" type="datetimeFigureOut">
              <a:rPr lang="en-US" smtClean="0"/>
              <a:t>11/28/2017</a:t>
            </a:fld>
            <a:endParaRPr lang="en-US"/>
          </a:p>
        </p:txBody>
      </p:sp>
      <p:sp>
        <p:nvSpPr>
          <p:cNvPr id="8" name="Slide Number Placeholder 7"/>
          <p:cNvSpPr>
            <a:spLocks noGrp="1"/>
          </p:cNvSpPr>
          <p:nvPr>
            <p:ph type="sldNum" sz="quarter" idx="11"/>
          </p:nvPr>
        </p:nvSpPr>
        <p:spPr/>
        <p:txBody>
          <a:bodyPr/>
          <a:lstStyle/>
          <a:p>
            <a:fld id="{21A2B77A-2451-4996-89B9-38A4B7566F6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47A21-A2AB-41DE-931D-40F2FF76F8AC}" type="datetimeFigureOut">
              <a:rPr lang="en-US" smtClean="0"/>
              <a:t>11/28/2017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A2B77A-2451-4996-89B9-38A4B7566F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447A21-A2AB-41DE-931D-40F2FF76F8AC}" type="datetimeFigureOut">
              <a:rPr lang="en-US" smtClean="0"/>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1A2B77A-2451-4996-89B9-38A4B7566F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C447A21-A2AB-41DE-931D-40F2FF76F8AC}" type="datetimeFigureOut">
              <a:rPr lang="en-US" smtClean="0"/>
              <a:t>11/28/2017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A2B77A-2451-4996-89B9-38A4B7566F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C447A21-A2AB-41DE-931D-40F2FF76F8AC}" type="datetimeFigureOut">
              <a:rPr lang="en-US" smtClean="0"/>
              <a:t>11/28/2017</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1A2B77A-2451-4996-89B9-38A4B7566F6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285992"/>
            <a:ext cx="6480048" cy="2301240"/>
          </a:xfrm>
        </p:spPr>
        <p:txBody>
          <a:bodyPr/>
          <a:lstStyle/>
          <a:p>
            <a:r>
              <a:rPr lang="sr-Latn-RS" b="1" i="1" dirty="0" smtClean="0"/>
              <a:t>Omski i induktivni otpor</a:t>
            </a:r>
            <a:endParaRPr lang="en-US" b="1" i="1" dirty="0"/>
          </a:p>
        </p:txBody>
      </p:sp>
      <p:sp>
        <p:nvSpPr>
          <p:cNvPr id="3" name="Subtitle 2"/>
          <p:cNvSpPr>
            <a:spLocks noGrp="1"/>
          </p:cNvSpPr>
          <p:nvPr>
            <p:ph type="subTitle" idx="1"/>
          </p:nvPr>
        </p:nvSpPr>
        <p:spPr>
          <a:xfrm>
            <a:off x="785786" y="4357694"/>
            <a:ext cx="6500858" cy="466716"/>
          </a:xfrm>
        </p:spPr>
        <p:txBody>
          <a:bodyPr/>
          <a:lstStyle/>
          <a:p>
            <a:r>
              <a:rPr lang="sr-Latn-RS" dirty="0" smtClean="0"/>
              <a:t>Autor</a:t>
            </a:r>
            <a:r>
              <a:rPr lang="en-US" dirty="0" smtClean="0"/>
              <a:t>:</a:t>
            </a:r>
            <a:r>
              <a:rPr lang="sr-Latn-RS" dirty="0" smtClean="0"/>
              <a:t>Štrbac Nikola</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b="1" i="1" dirty="0" smtClean="0"/>
              <a:t>Električni otpor </a:t>
            </a:r>
            <a:endParaRPr lang="en-US" b="1" i="1" dirty="0"/>
          </a:p>
        </p:txBody>
      </p:sp>
      <p:sp>
        <p:nvSpPr>
          <p:cNvPr id="3" name="Content Placeholder 2"/>
          <p:cNvSpPr>
            <a:spLocks noGrp="1"/>
          </p:cNvSpPr>
          <p:nvPr>
            <p:ph idx="1"/>
          </p:nvPr>
        </p:nvSpPr>
        <p:spPr>
          <a:xfrm>
            <a:off x="457200" y="1600200"/>
            <a:ext cx="7467600" cy="4686320"/>
          </a:xfrm>
        </p:spPr>
        <p:txBody>
          <a:bodyPr>
            <a:normAutofit/>
          </a:bodyPr>
          <a:lstStyle/>
          <a:p>
            <a:r>
              <a:rPr lang="en-US" sz="2600" dirty="0" err="1" smtClean="0"/>
              <a:t>Otpor</a:t>
            </a:r>
            <a:r>
              <a:rPr lang="en-US" sz="2600" dirty="0" smtClean="0"/>
              <a:t> je </a:t>
            </a:r>
            <a:r>
              <a:rPr lang="en-US" sz="2600" dirty="0" err="1" smtClean="0"/>
              <a:t>mera</a:t>
            </a:r>
            <a:r>
              <a:rPr lang="en-US" sz="2600" dirty="0" smtClean="0"/>
              <a:t> </a:t>
            </a:r>
            <a:r>
              <a:rPr lang="en-US" sz="2600" dirty="0" err="1" smtClean="0"/>
              <a:t>kojom</a:t>
            </a:r>
            <a:r>
              <a:rPr lang="en-US" sz="2600" dirty="0" smtClean="0"/>
              <a:t> se </a:t>
            </a:r>
            <a:r>
              <a:rPr lang="en-US" sz="2600" dirty="0" err="1" smtClean="0"/>
              <a:t>meri</a:t>
            </a:r>
            <a:r>
              <a:rPr lang="en-US" sz="2600" dirty="0" smtClean="0"/>
              <a:t> </a:t>
            </a:r>
            <a:r>
              <a:rPr lang="en-US" sz="2600" dirty="0" err="1" smtClean="0"/>
              <a:t>stepen</a:t>
            </a:r>
            <a:r>
              <a:rPr lang="en-US" sz="2600" dirty="0" smtClean="0"/>
              <a:t> </a:t>
            </a:r>
            <a:r>
              <a:rPr lang="en-US" sz="2600" dirty="0" err="1" smtClean="0"/>
              <a:t>otpora</a:t>
            </a:r>
            <a:r>
              <a:rPr lang="en-US" sz="2600" dirty="0" smtClean="0"/>
              <a:t> </a:t>
            </a:r>
            <a:r>
              <a:rPr lang="en-US" sz="2600" dirty="0" err="1" smtClean="0"/>
              <a:t>nekog</a:t>
            </a:r>
            <a:r>
              <a:rPr lang="en-US" sz="2600" dirty="0" smtClean="0"/>
              <a:t> </a:t>
            </a:r>
            <a:r>
              <a:rPr lang="en-US" sz="2600" dirty="0" err="1" smtClean="0"/>
              <a:t>objekta</a:t>
            </a:r>
            <a:r>
              <a:rPr lang="en-US" sz="2600" dirty="0" smtClean="0"/>
              <a:t> </a:t>
            </a:r>
            <a:r>
              <a:rPr lang="sr-Latn-RS" sz="2600" dirty="0" smtClean="0"/>
              <a:t>pri </a:t>
            </a:r>
            <a:r>
              <a:rPr lang="en-US" sz="2600" dirty="0" err="1" smtClean="0"/>
              <a:t>prolasku</a:t>
            </a:r>
            <a:r>
              <a:rPr lang="en-US" sz="2600" dirty="0" smtClean="0"/>
              <a:t> </a:t>
            </a:r>
            <a:r>
              <a:rPr lang="en-US" sz="2600" dirty="0" err="1" smtClean="0"/>
              <a:t>električne</a:t>
            </a:r>
            <a:r>
              <a:rPr lang="en-US" sz="2600" dirty="0" smtClean="0"/>
              <a:t> </a:t>
            </a:r>
            <a:r>
              <a:rPr lang="en-US" sz="2600" dirty="0" err="1" smtClean="0"/>
              <a:t>struje</a:t>
            </a:r>
            <a:r>
              <a:rPr lang="en-US" sz="2600" dirty="0" smtClean="0"/>
              <a:t>.</a:t>
            </a:r>
            <a:endParaRPr lang="sr-Latn-RS" sz="2600" dirty="0" smtClean="0"/>
          </a:p>
          <a:p>
            <a:r>
              <a:rPr lang="pl-PL" sz="2600" dirty="0" smtClean="0"/>
              <a:t>Jedinica za merenje otpora, prema SI sistemu, je om</a:t>
            </a:r>
            <a:r>
              <a:rPr lang="pl-PL" sz="2600" dirty="0" smtClean="0"/>
              <a:t>.</a:t>
            </a:r>
          </a:p>
          <a:p>
            <a:r>
              <a:rPr lang="en-US" sz="2600" dirty="0" err="1" smtClean="0"/>
              <a:t>Otpor</a:t>
            </a:r>
            <a:r>
              <a:rPr lang="en-US" sz="2600" dirty="0" smtClean="0"/>
              <a:t> je </a:t>
            </a:r>
            <a:r>
              <a:rPr lang="en-US" sz="2600" dirty="0" err="1" smtClean="0"/>
              <a:t>karakteristika</a:t>
            </a:r>
            <a:r>
              <a:rPr lang="en-US" sz="2600" dirty="0" smtClean="0"/>
              <a:t> </a:t>
            </a:r>
            <a:r>
              <a:rPr lang="en-US" sz="2600" dirty="0" err="1" smtClean="0"/>
              <a:t>objekta</a:t>
            </a:r>
            <a:r>
              <a:rPr lang="en-US" sz="2600" dirty="0" smtClean="0"/>
              <a:t> </a:t>
            </a:r>
            <a:r>
              <a:rPr lang="en-US" sz="2600" dirty="0" err="1" smtClean="0"/>
              <a:t>ili</a:t>
            </a:r>
            <a:r>
              <a:rPr lang="en-US" sz="2600" dirty="0" smtClean="0"/>
              <a:t> </a:t>
            </a:r>
            <a:r>
              <a:rPr lang="en-US" sz="2600" dirty="0" err="1" smtClean="0"/>
              <a:t>materije</a:t>
            </a:r>
            <a:r>
              <a:rPr lang="en-US" sz="2600" dirty="0" smtClean="0"/>
              <a:t> </a:t>
            </a:r>
            <a:r>
              <a:rPr lang="en-US" sz="2600" dirty="0" err="1" smtClean="0"/>
              <a:t>da</a:t>
            </a:r>
            <a:r>
              <a:rPr lang="en-US" sz="2600" dirty="0" smtClean="0"/>
              <a:t> se </a:t>
            </a:r>
            <a:r>
              <a:rPr lang="en-US" sz="2600" dirty="0" err="1" smtClean="0"/>
              <a:t>suprotstavlja</a:t>
            </a:r>
            <a:r>
              <a:rPr lang="en-US" sz="2600" dirty="0" smtClean="0"/>
              <a:t> </a:t>
            </a:r>
            <a:r>
              <a:rPr lang="en-US" sz="2600" dirty="0" err="1" smtClean="0"/>
              <a:t>protoku</a:t>
            </a:r>
            <a:r>
              <a:rPr lang="en-US" sz="2600" dirty="0" smtClean="0"/>
              <a:t> </a:t>
            </a:r>
            <a:r>
              <a:rPr lang="en-US" sz="2600" dirty="0" err="1" smtClean="0"/>
              <a:t>električne</a:t>
            </a:r>
            <a:r>
              <a:rPr lang="en-US" sz="2600" dirty="0" smtClean="0"/>
              <a:t> </a:t>
            </a:r>
            <a:r>
              <a:rPr lang="en-US" sz="2600" dirty="0" err="1" smtClean="0"/>
              <a:t>struje</a:t>
            </a:r>
            <a:r>
              <a:rPr lang="en-US" sz="2600" dirty="0" smtClean="0"/>
              <a:t>.</a:t>
            </a:r>
            <a:endParaRPr lang="sr-Latn-RS" sz="2600" dirty="0" smtClean="0"/>
          </a:p>
          <a:p>
            <a:r>
              <a:rPr lang="sr-Latn-RS" sz="2600" dirty="0" smtClean="0"/>
              <a:t>R</a:t>
            </a:r>
            <a:r>
              <a:rPr lang="en-US" sz="2600" dirty="0" smtClean="0"/>
              <a:t>=U/I</a:t>
            </a:r>
          </a:p>
          <a:p>
            <a:pPr>
              <a:buNone/>
            </a:pPr>
            <a:r>
              <a:rPr lang="en-US" sz="2600" dirty="0" smtClean="0"/>
              <a:t> </a:t>
            </a:r>
            <a:r>
              <a:rPr lang="en-US" sz="2600" dirty="0" smtClean="0"/>
              <a:t>   R-</a:t>
            </a:r>
            <a:r>
              <a:rPr lang="en-US" sz="2600" dirty="0" err="1" smtClean="0"/>
              <a:t>otpor,izra</a:t>
            </a:r>
            <a:r>
              <a:rPr lang="sr-Latn-RS" sz="2600" dirty="0" smtClean="0"/>
              <a:t>žava se omima</a:t>
            </a:r>
          </a:p>
          <a:p>
            <a:pPr>
              <a:buNone/>
            </a:pPr>
            <a:r>
              <a:rPr lang="sr-Latn-RS" sz="2600" dirty="0" smtClean="0"/>
              <a:t> </a:t>
            </a:r>
            <a:r>
              <a:rPr lang="sr-Latn-RS" sz="2600" dirty="0" smtClean="0"/>
              <a:t>   U-razlika potencijala,napon</a:t>
            </a:r>
          </a:p>
          <a:p>
            <a:pPr>
              <a:buNone/>
            </a:pPr>
            <a:r>
              <a:rPr lang="sr-Latn-RS" sz="2600" dirty="0" smtClean="0"/>
              <a:t> </a:t>
            </a:r>
            <a:r>
              <a:rPr lang="sr-Latn-RS" sz="2600" dirty="0" smtClean="0"/>
              <a:t>   I-struja koja prolazi kroz objekat</a:t>
            </a:r>
          </a:p>
          <a:p>
            <a:pPr>
              <a:buNone/>
            </a:pPr>
            <a:endParaRPr lang="en-US" sz="40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Električni otpor</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err="1" smtClean="0"/>
              <a:t>Otpor</a:t>
            </a:r>
            <a:r>
              <a:rPr lang="en-US" sz="2600" dirty="0" smtClean="0"/>
              <a:t> </a:t>
            </a:r>
            <a:r>
              <a:rPr lang="en-US" sz="2600" dirty="0" err="1" smtClean="0"/>
              <a:t>zavisi</a:t>
            </a:r>
            <a:r>
              <a:rPr lang="en-US" sz="2600" dirty="0" smtClean="0"/>
              <a:t> </a:t>
            </a:r>
            <a:r>
              <a:rPr lang="en-US" sz="2600" dirty="0" err="1" smtClean="0"/>
              <a:t>od</a:t>
            </a:r>
            <a:r>
              <a:rPr lang="en-US" sz="2600" dirty="0" smtClean="0"/>
              <a:t> </a:t>
            </a:r>
            <a:r>
              <a:rPr lang="en-US" sz="2600" dirty="0" err="1" smtClean="0"/>
              <a:t>prirode</a:t>
            </a:r>
            <a:r>
              <a:rPr lang="en-US" sz="2600" dirty="0" smtClean="0"/>
              <a:t> </a:t>
            </a:r>
            <a:r>
              <a:rPr lang="en-US" sz="2600" dirty="0" err="1" smtClean="0"/>
              <a:t>i</a:t>
            </a:r>
            <a:r>
              <a:rPr lang="en-US" sz="2600" dirty="0" smtClean="0"/>
              <a:t> </a:t>
            </a:r>
            <a:r>
              <a:rPr lang="en-US" sz="2600" dirty="0" err="1" smtClean="0"/>
              <a:t>vrste</a:t>
            </a:r>
            <a:r>
              <a:rPr lang="en-US" sz="2600" dirty="0" smtClean="0"/>
              <a:t> </a:t>
            </a:r>
            <a:r>
              <a:rPr lang="en-US" sz="2600" dirty="0" err="1" smtClean="0"/>
              <a:t>materijala</a:t>
            </a:r>
            <a:r>
              <a:rPr lang="en-US" sz="2600" dirty="0" smtClean="0"/>
              <a:t> </a:t>
            </a:r>
            <a:r>
              <a:rPr lang="en-US" sz="2600" dirty="0" err="1" smtClean="0"/>
              <a:t>kao</a:t>
            </a:r>
            <a:r>
              <a:rPr lang="en-US" sz="2600" dirty="0" smtClean="0"/>
              <a:t> </a:t>
            </a:r>
            <a:r>
              <a:rPr lang="en-US" sz="2600" dirty="0" err="1" smtClean="0"/>
              <a:t>i</a:t>
            </a:r>
            <a:r>
              <a:rPr lang="en-US" sz="2600" dirty="0" smtClean="0"/>
              <a:t> </a:t>
            </a:r>
            <a:r>
              <a:rPr lang="en-US" sz="2600" dirty="0" err="1" smtClean="0"/>
              <a:t>geometrije</a:t>
            </a:r>
            <a:r>
              <a:rPr lang="en-US" sz="2600" dirty="0" smtClean="0"/>
              <a:t> </a:t>
            </a:r>
            <a:r>
              <a:rPr lang="en-US" sz="2600" dirty="0" err="1" smtClean="0"/>
              <a:t>provodnog</a:t>
            </a:r>
            <a:r>
              <a:rPr lang="en-US" sz="2600" dirty="0" smtClean="0"/>
              <a:t> </a:t>
            </a:r>
            <a:r>
              <a:rPr lang="en-US" sz="2600" dirty="0" err="1" smtClean="0"/>
              <a:t>tela</a:t>
            </a:r>
            <a:r>
              <a:rPr lang="en-US" sz="2600" dirty="0" smtClean="0"/>
              <a:t>.</a:t>
            </a:r>
            <a:endParaRPr lang="sr-Latn-RS" sz="2600" dirty="0" smtClean="0"/>
          </a:p>
          <a:p>
            <a:r>
              <a:rPr lang="pl-PL" sz="2600" dirty="0" smtClean="0"/>
              <a:t>Postoji takođe zavisnost otpora od temperature provodnika</a:t>
            </a:r>
            <a:r>
              <a:rPr lang="pl-PL" sz="2600" dirty="0" smtClean="0"/>
              <a:t>.</a:t>
            </a:r>
          </a:p>
          <a:p>
            <a:r>
              <a:rPr lang="sr-Latn-RS" sz="2600" b="1" i="1" dirty="0" smtClean="0"/>
              <a:t>Gubici u otporniku:</a:t>
            </a:r>
          </a:p>
          <a:p>
            <a:pPr>
              <a:buNone/>
            </a:pPr>
            <a:r>
              <a:rPr lang="sr-Latn-RS" sz="2600" b="1" i="1" dirty="0" smtClean="0"/>
              <a:t> </a:t>
            </a:r>
            <a:r>
              <a:rPr lang="sr-Latn-RS" sz="2600" b="1" i="1" dirty="0" smtClean="0"/>
              <a:t>   </a:t>
            </a:r>
            <a:r>
              <a:rPr lang="en-US" sz="2600" dirty="0" err="1" smtClean="0"/>
              <a:t>Kada</a:t>
            </a:r>
            <a:r>
              <a:rPr lang="en-US" sz="2600" dirty="0" smtClean="0"/>
              <a:t> </a:t>
            </a:r>
            <a:r>
              <a:rPr lang="en-US" sz="2600" dirty="0" err="1" smtClean="0"/>
              <a:t>struja</a:t>
            </a:r>
            <a:r>
              <a:rPr lang="en-US" sz="2600" dirty="0" smtClean="0"/>
              <a:t>, I, </a:t>
            </a:r>
            <a:r>
              <a:rPr lang="en-US" sz="2600" dirty="0" err="1" smtClean="0"/>
              <a:t>prolazi</a:t>
            </a:r>
            <a:r>
              <a:rPr lang="en-US" sz="2600" dirty="0" smtClean="0"/>
              <a:t> </a:t>
            </a:r>
            <a:r>
              <a:rPr lang="en-US" sz="2600" dirty="0" err="1" smtClean="0"/>
              <a:t>kroz</a:t>
            </a:r>
            <a:r>
              <a:rPr lang="en-US" sz="2600" dirty="0" smtClean="0"/>
              <a:t> </a:t>
            </a:r>
            <a:r>
              <a:rPr lang="en-US" sz="2600" dirty="0" err="1" smtClean="0"/>
              <a:t>objekt</a:t>
            </a:r>
            <a:r>
              <a:rPr lang="en-US" sz="2600" dirty="0" smtClean="0"/>
              <a:t> </a:t>
            </a:r>
            <a:r>
              <a:rPr lang="en-US" sz="2600" dirty="0" err="1" smtClean="0"/>
              <a:t>sa</a:t>
            </a:r>
            <a:r>
              <a:rPr lang="en-US" sz="2600" dirty="0" smtClean="0"/>
              <a:t> </a:t>
            </a:r>
            <a:r>
              <a:rPr lang="en-US" sz="2600" dirty="0" err="1" smtClean="0"/>
              <a:t>otporom</a:t>
            </a:r>
            <a:r>
              <a:rPr lang="en-US" sz="2600" dirty="0" smtClean="0"/>
              <a:t>, R, </a:t>
            </a:r>
            <a:r>
              <a:rPr lang="en-US" sz="2600" dirty="0" err="1" smtClean="0"/>
              <a:t>električna</a:t>
            </a:r>
            <a:r>
              <a:rPr lang="en-US" sz="2600" dirty="0" smtClean="0"/>
              <a:t> </a:t>
            </a:r>
            <a:r>
              <a:rPr lang="en-US" sz="2600" dirty="0" err="1" smtClean="0"/>
              <a:t>energija</a:t>
            </a:r>
            <a:r>
              <a:rPr lang="en-US" sz="2600" dirty="0" smtClean="0"/>
              <a:t> se </a:t>
            </a:r>
            <a:r>
              <a:rPr lang="en-US" sz="2600" dirty="0" err="1" smtClean="0"/>
              <a:t>pretvara</a:t>
            </a:r>
            <a:r>
              <a:rPr lang="en-US" sz="2600" dirty="0" smtClean="0"/>
              <a:t> u </a:t>
            </a:r>
            <a:r>
              <a:rPr lang="en-US" sz="2600" dirty="0" err="1" smtClean="0"/>
              <a:t>toplotu</a:t>
            </a:r>
            <a:endParaRPr lang="sr-Latn-RS" sz="2600" dirty="0" smtClean="0"/>
          </a:p>
          <a:p>
            <a:pPr>
              <a:buNone/>
            </a:pPr>
            <a:r>
              <a:rPr lang="sr-Latn-RS" sz="2600" dirty="0" smtClean="0"/>
              <a:t> </a:t>
            </a:r>
            <a:r>
              <a:rPr lang="sr-Latn-RS" sz="2600" dirty="0" smtClean="0"/>
              <a:t>   P</a:t>
            </a:r>
            <a:r>
              <a:rPr lang="en-US" sz="2600" dirty="0" smtClean="0"/>
              <a:t>=I2</a:t>
            </a:r>
            <a:r>
              <a:rPr lang="en-US" sz="2200" dirty="0" smtClean="0"/>
              <a:t>x</a:t>
            </a:r>
            <a:r>
              <a:rPr lang="en-US" sz="2600" dirty="0" smtClean="0"/>
              <a:t>R</a:t>
            </a:r>
          </a:p>
          <a:p>
            <a:pPr>
              <a:buNone/>
            </a:pPr>
            <a:r>
              <a:rPr lang="en-US" sz="2600" dirty="0" smtClean="0"/>
              <a:t> </a:t>
            </a:r>
            <a:r>
              <a:rPr lang="en-US" sz="2600" dirty="0" smtClean="0"/>
              <a:t>   P-</a:t>
            </a:r>
            <a:r>
              <a:rPr lang="en-US" sz="2600" dirty="0" err="1" smtClean="0"/>
              <a:t>snaga</a:t>
            </a:r>
            <a:r>
              <a:rPr lang="en-US" sz="2600" dirty="0" smtClean="0"/>
              <a:t> </a:t>
            </a:r>
          </a:p>
          <a:p>
            <a:pPr>
              <a:buNone/>
            </a:pPr>
            <a:r>
              <a:rPr lang="en-US" sz="2600" dirty="0" smtClean="0"/>
              <a:t> </a:t>
            </a:r>
            <a:r>
              <a:rPr lang="en-US" sz="2600" dirty="0" smtClean="0"/>
              <a:t>   I-</a:t>
            </a:r>
            <a:r>
              <a:rPr lang="en-US" sz="2600" dirty="0" err="1" smtClean="0"/>
              <a:t>struja</a:t>
            </a:r>
            <a:endParaRPr lang="en-US" sz="2600" dirty="0" smtClean="0"/>
          </a:p>
          <a:p>
            <a:pPr>
              <a:buNone/>
            </a:pPr>
            <a:r>
              <a:rPr lang="en-US" sz="2600" dirty="0" smtClean="0"/>
              <a:t> </a:t>
            </a:r>
            <a:r>
              <a:rPr lang="en-US" sz="2600" dirty="0" smtClean="0"/>
              <a:t>   R-</a:t>
            </a:r>
            <a:r>
              <a:rPr lang="en-US" sz="2600" dirty="0" err="1" smtClean="0"/>
              <a:t>otpor</a:t>
            </a:r>
            <a:endParaRPr lang="en-US" sz="26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Otpornost</a:t>
            </a:r>
            <a:r>
              <a:rPr lang="en-US" dirty="0" smtClean="0"/>
              <a:t> </a:t>
            </a:r>
            <a:r>
              <a:rPr lang="en-US" dirty="0" err="1" smtClean="0"/>
              <a:t>provodnika</a:t>
            </a:r>
            <a:endParaRPr lang="en-US" dirty="0"/>
          </a:p>
        </p:txBody>
      </p:sp>
      <p:sp>
        <p:nvSpPr>
          <p:cNvPr id="3" name="Content Placeholder 2"/>
          <p:cNvSpPr>
            <a:spLocks noGrp="1"/>
          </p:cNvSpPr>
          <p:nvPr>
            <p:ph idx="1"/>
          </p:nvPr>
        </p:nvSpPr>
        <p:spPr>
          <a:xfrm>
            <a:off x="457200" y="1600200"/>
            <a:ext cx="7467600" cy="4829196"/>
          </a:xfrm>
        </p:spPr>
        <p:txBody>
          <a:bodyPr>
            <a:normAutofit/>
          </a:bodyPr>
          <a:lstStyle/>
          <a:p>
            <a:r>
              <a:rPr lang="en-US" sz="2600" b="1" i="1" dirty="0" err="1" smtClean="0"/>
              <a:t>Otpornost</a:t>
            </a:r>
            <a:r>
              <a:rPr lang="en-US" sz="2600" b="1" i="1" dirty="0" smtClean="0"/>
              <a:t> </a:t>
            </a:r>
            <a:r>
              <a:rPr lang="en-US" sz="2600" b="1" i="1" dirty="0" err="1" smtClean="0"/>
              <a:t>jednosmernoj</a:t>
            </a:r>
            <a:r>
              <a:rPr lang="en-US" sz="2600" b="1" i="1" dirty="0" smtClean="0"/>
              <a:t> </a:t>
            </a:r>
            <a:r>
              <a:rPr lang="en-US" sz="2600" b="1" i="1" dirty="0" err="1" smtClean="0"/>
              <a:t>struji</a:t>
            </a:r>
            <a:r>
              <a:rPr lang="en-US" sz="2600" b="1" i="1" dirty="0" smtClean="0"/>
              <a:t>:</a:t>
            </a:r>
            <a:endParaRPr lang="sr-Latn-RS" sz="2600" b="1" i="1" dirty="0" smtClean="0"/>
          </a:p>
          <a:p>
            <a:pPr>
              <a:buNone/>
            </a:pPr>
            <a:r>
              <a:rPr lang="en-US" sz="2800" dirty="0" smtClean="0"/>
              <a:t> </a:t>
            </a:r>
            <a:r>
              <a:rPr lang="en-US" sz="2800" dirty="0" smtClean="0"/>
              <a:t>   </a:t>
            </a:r>
            <a:r>
              <a:rPr lang="en-US" sz="2400" dirty="0" err="1" smtClean="0"/>
              <a:t>Pošto</a:t>
            </a:r>
            <a:r>
              <a:rPr lang="en-US" sz="2400" dirty="0" smtClean="0"/>
              <a:t> </a:t>
            </a:r>
            <a:r>
              <a:rPr lang="en-US" sz="2400" dirty="0" smtClean="0"/>
              <a:t>je </a:t>
            </a:r>
            <a:r>
              <a:rPr lang="en-US" sz="2400" dirty="0" err="1" smtClean="0"/>
              <a:t>gustina</a:t>
            </a:r>
            <a:r>
              <a:rPr lang="en-US" sz="2400" dirty="0" smtClean="0"/>
              <a:t> </a:t>
            </a:r>
            <a:r>
              <a:rPr lang="en-US" sz="2400" dirty="0" err="1" smtClean="0"/>
              <a:t>struje</a:t>
            </a:r>
            <a:r>
              <a:rPr lang="en-US" sz="2400" dirty="0" smtClean="0"/>
              <a:t> </a:t>
            </a:r>
            <a:r>
              <a:rPr lang="en-US" sz="2400" dirty="0" err="1" smtClean="0"/>
              <a:t>ravnomerna</a:t>
            </a:r>
            <a:r>
              <a:rPr lang="en-US" sz="2400" dirty="0" smtClean="0"/>
              <a:t> </a:t>
            </a:r>
            <a:r>
              <a:rPr lang="en-US" sz="2400" dirty="0" err="1" smtClean="0"/>
              <a:t>po</a:t>
            </a:r>
            <a:r>
              <a:rPr lang="en-US" sz="2400" dirty="0" smtClean="0"/>
              <a:t> </a:t>
            </a:r>
            <a:r>
              <a:rPr lang="en-US" sz="2400" dirty="0" err="1" smtClean="0"/>
              <a:t>preseku</a:t>
            </a:r>
            <a:r>
              <a:rPr lang="en-US" sz="2400" dirty="0" smtClean="0"/>
              <a:t> </a:t>
            </a:r>
            <a:r>
              <a:rPr lang="en-US" sz="2400" dirty="0" err="1" smtClean="0"/>
              <a:t>provodnika</a:t>
            </a:r>
            <a:r>
              <a:rPr lang="en-US" sz="2400" dirty="0" smtClean="0"/>
              <a:t>, </a:t>
            </a:r>
            <a:r>
              <a:rPr lang="en-US" sz="2400" dirty="0" err="1" smtClean="0"/>
              <a:t>otpornost</a:t>
            </a:r>
            <a:r>
              <a:rPr lang="en-US" sz="2400" dirty="0" smtClean="0"/>
              <a:t> R </a:t>
            </a:r>
            <a:r>
              <a:rPr lang="en-US" sz="2400" dirty="0" err="1" smtClean="0"/>
              <a:t>jednosmernoj</a:t>
            </a:r>
            <a:r>
              <a:rPr lang="en-US" sz="2400" dirty="0" smtClean="0"/>
              <a:t> </a:t>
            </a:r>
            <a:r>
              <a:rPr lang="en-US" sz="2400" dirty="0" err="1" smtClean="0"/>
              <a:t>struji</a:t>
            </a:r>
            <a:r>
              <a:rPr lang="en-US" sz="2400" dirty="0" smtClean="0"/>
              <a:t> </a:t>
            </a:r>
            <a:r>
              <a:rPr lang="en-US" sz="2400" dirty="0" err="1" smtClean="0"/>
              <a:t>koju</a:t>
            </a:r>
            <a:r>
              <a:rPr lang="en-US" sz="2400" dirty="0" smtClean="0"/>
              <a:t> </a:t>
            </a:r>
            <a:r>
              <a:rPr lang="en-US" sz="2400" dirty="0" err="1" smtClean="0"/>
              <a:t>pruža</a:t>
            </a:r>
            <a:r>
              <a:rPr lang="en-US" sz="2400" dirty="0" smtClean="0"/>
              <a:t> </a:t>
            </a:r>
            <a:r>
              <a:rPr lang="en-US" sz="2400" dirty="0" err="1" smtClean="0"/>
              <a:t>provodnik</a:t>
            </a:r>
            <a:r>
              <a:rPr lang="en-US" sz="2400" dirty="0" smtClean="0"/>
              <a:t> </a:t>
            </a:r>
            <a:r>
              <a:rPr lang="en-US" sz="2400" dirty="0" err="1" smtClean="0"/>
              <a:t>jednakog</a:t>
            </a:r>
            <a:r>
              <a:rPr lang="en-US" sz="2400" dirty="0" smtClean="0"/>
              <a:t> </a:t>
            </a:r>
            <a:r>
              <a:rPr lang="en-US" sz="2400" dirty="0" err="1" smtClean="0"/>
              <a:t>poprečnog</a:t>
            </a:r>
            <a:r>
              <a:rPr lang="en-US" sz="2400" dirty="0" smtClean="0"/>
              <a:t> </a:t>
            </a:r>
            <a:r>
              <a:rPr lang="en-US" sz="2400" dirty="0" err="1" smtClean="0"/>
              <a:t>preseka</a:t>
            </a:r>
            <a:r>
              <a:rPr lang="en-US" sz="2400" dirty="0" smtClean="0"/>
              <a:t> se </a:t>
            </a:r>
            <a:r>
              <a:rPr lang="en-US" sz="2400" dirty="0" err="1" smtClean="0"/>
              <a:t>može</a:t>
            </a:r>
            <a:r>
              <a:rPr lang="en-US" sz="2400" dirty="0" smtClean="0"/>
              <a:t> </a:t>
            </a:r>
            <a:r>
              <a:rPr lang="en-US" sz="2400" dirty="0" err="1" smtClean="0"/>
              <a:t>izračunati</a:t>
            </a:r>
            <a:r>
              <a:rPr lang="en-US" sz="2400" dirty="0" smtClean="0"/>
              <a:t> </a:t>
            </a:r>
            <a:r>
              <a:rPr lang="en-US" sz="2400" dirty="0" err="1" smtClean="0"/>
              <a:t>pomoću</a:t>
            </a:r>
            <a:r>
              <a:rPr lang="en-US" sz="2400" dirty="0" smtClean="0"/>
              <a:t> </a:t>
            </a:r>
            <a:r>
              <a:rPr lang="en-US" sz="2400" dirty="0" err="1" smtClean="0"/>
              <a:t>formule</a:t>
            </a:r>
            <a:r>
              <a:rPr lang="sr-Latn-RS" sz="2400" dirty="0" smtClean="0"/>
              <a:t>: </a:t>
            </a:r>
            <a:r>
              <a:rPr lang="sr-Latn-RS" sz="2800" dirty="0" smtClean="0"/>
              <a:t>R</a:t>
            </a:r>
            <a:r>
              <a:rPr lang="en-US" sz="2800" dirty="0" smtClean="0"/>
              <a:t>=</a:t>
            </a:r>
            <a:r>
              <a:rPr lang="en-US" sz="2800" dirty="0" err="1" smtClean="0"/>
              <a:t>I</a:t>
            </a:r>
            <a:r>
              <a:rPr lang="en-US" sz="2000" dirty="0" err="1" smtClean="0"/>
              <a:t>x</a:t>
            </a:r>
            <a:r>
              <a:rPr lang="en-US" sz="2800" dirty="0" err="1" smtClean="0"/>
              <a:t>p</a:t>
            </a:r>
            <a:r>
              <a:rPr lang="en-US" sz="2800" dirty="0" smtClean="0"/>
              <a:t>/S</a:t>
            </a:r>
          </a:p>
          <a:p>
            <a:r>
              <a:rPr lang="en-US" sz="2600" b="1" i="1" dirty="0" err="1" smtClean="0"/>
              <a:t>Otpornost</a:t>
            </a:r>
            <a:r>
              <a:rPr lang="en-US" sz="2600" b="1" i="1" dirty="0" smtClean="0"/>
              <a:t> </a:t>
            </a:r>
            <a:r>
              <a:rPr lang="en-US" sz="2600" b="1" i="1" dirty="0" err="1" smtClean="0"/>
              <a:t>naizmeni</a:t>
            </a:r>
            <a:r>
              <a:rPr lang="sr-Latn-RS" sz="2600" b="1" i="1" dirty="0" smtClean="0"/>
              <a:t>čnoj struji</a:t>
            </a:r>
          </a:p>
          <a:p>
            <a:pPr>
              <a:buNone/>
            </a:pPr>
            <a:r>
              <a:rPr lang="sr-Latn-RS" sz="2600" b="1" i="1" dirty="0" smtClean="0"/>
              <a:t> </a:t>
            </a:r>
            <a:r>
              <a:rPr lang="sr-Latn-RS" sz="2600" b="1" i="1" dirty="0" smtClean="0"/>
              <a:t>   </a:t>
            </a:r>
            <a:r>
              <a:rPr lang="en-US" sz="2600" dirty="0" smtClean="0"/>
              <a:t>U </a:t>
            </a:r>
            <a:r>
              <a:rPr lang="en-US" sz="2600" dirty="0" err="1" smtClean="0"/>
              <a:t>slučaju</a:t>
            </a:r>
            <a:r>
              <a:rPr lang="en-US" sz="2600" dirty="0" smtClean="0"/>
              <a:t> </a:t>
            </a:r>
            <a:r>
              <a:rPr lang="en-US" sz="2600" dirty="0" err="1" smtClean="0"/>
              <a:t>toka</a:t>
            </a:r>
            <a:r>
              <a:rPr lang="en-US" sz="2600" dirty="0" smtClean="0"/>
              <a:t> </a:t>
            </a:r>
            <a:r>
              <a:rPr lang="en-US" sz="2600" dirty="0" err="1" smtClean="0"/>
              <a:t>struje</a:t>
            </a:r>
            <a:r>
              <a:rPr lang="en-US" sz="2600" dirty="0" smtClean="0"/>
              <a:t> </a:t>
            </a:r>
            <a:r>
              <a:rPr lang="en-US" sz="2600" dirty="0" err="1" smtClean="0"/>
              <a:t>visokih</a:t>
            </a:r>
            <a:r>
              <a:rPr lang="en-US" sz="2600" dirty="0" smtClean="0"/>
              <a:t> </a:t>
            </a:r>
            <a:r>
              <a:rPr lang="en-US" sz="2600" dirty="0" err="1" smtClean="0"/>
              <a:t>frekvencija</a:t>
            </a:r>
            <a:r>
              <a:rPr lang="en-US" sz="2600" dirty="0" smtClean="0"/>
              <a:t> </a:t>
            </a:r>
            <a:r>
              <a:rPr lang="en-US" sz="2600" dirty="0" err="1" smtClean="0"/>
              <a:t>kroz</a:t>
            </a:r>
            <a:r>
              <a:rPr lang="en-US" sz="2600" dirty="0" smtClean="0"/>
              <a:t> </a:t>
            </a:r>
            <a:r>
              <a:rPr lang="en-US" sz="2600" dirty="0" err="1" smtClean="0"/>
              <a:t>provodnik</a:t>
            </a:r>
            <a:r>
              <a:rPr lang="en-US" sz="2600" dirty="0" smtClean="0"/>
              <a:t> </a:t>
            </a:r>
            <a:r>
              <a:rPr lang="en-US" sz="2600" dirty="0" err="1" smtClean="0"/>
              <a:t>dolazi</a:t>
            </a:r>
            <a:r>
              <a:rPr lang="en-US" sz="2600" dirty="0" smtClean="0"/>
              <a:t> do </a:t>
            </a:r>
            <a:r>
              <a:rPr lang="en-US" sz="2600" dirty="0" err="1" smtClean="0"/>
              <a:t>odstupanja</a:t>
            </a:r>
            <a:r>
              <a:rPr lang="en-US" sz="2600" dirty="0" smtClean="0"/>
              <a:t> </a:t>
            </a:r>
            <a:r>
              <a:rPr lang="en-US" sz="2600" dirty="0" err="1" smtClean="0"/>
              <a:t>od</a:t>
            </a:r>
            <a:r>
              <a:rPr lang="en-US" sz="2600" dirty="0" smtClean="0"/>
              <a:t> </a:t>
            </a:r>
            <a:r>
              <a:rPr lang="en-US" sz="2600" dirty="0" err="1" smtClean="0"/>
              <a:t>ravnomerne</a:t>
            </a:r>
            <a:r>
              <a:rPr lang="en-US" sz="2600" dirty="0" smtClean="0"/>
              <a:t> </a:t>
            </a:r>
            <a:r>
              <a:rPr lang="en-US" sz="2600" dirty="0" err="1" smtClean="0"/>
              <a:t>gustine</a:t>
            </a:r>
            <a:r>
              <a:rPr lang="en-US" sz="2600" dirty="0" smtClean="0"/>
              <a:t> </a:t>
            </a:r>
            <a:r>
              <a:rPr lang="en-US" sz="2600" dirty="0" err="1" smtClean="0"/>
              <a:t>struje</a:t>
            </a:r>
            <a:r>
              <a:rPr lang="en-US" sz="2600" dirty="0" smtClean="0"/>
              <a:t> </a:t>
            </a:r>
            <a:r>
              <a:rPr lang="en-US" sz="2600" dirty="0" err="1" smtClean="0"/>
              <a:t>kroz</a:t>
            </a:r>
            <a:r>
              <a:rPr lang="en-US" sz="2600" dirty="0" smtClean="0"/>
              <a:t> </a:t>
            </a:r>
            <a:r>
              <a:rPr lang="en-US" sz="2600" dirty="0" err="1" smtClean="0"/>
              <a:t>poprečni</a:t>
            </a:r>
            <a:r>
              <a:rPr lang="en-US" sz="2600" dirty="0" smtClean="0"/>
              <a:t> </a:t>
            </a:r>
            <a:r>
              <a:rPr lang="en-US" sz="2600" dirty="0" err="1" smtClean="0"/>
              <a:t>presek</a:t>
            </a:r>
            <a:r>
              <a:rPr lang="en-US" sz="2600" dirty="0" smtClean="0"/>
              <a:t>.</a:t>
            </a:r>
            <a:endParaRPr lang="sr-Cyrl-RS" sz="2800" dirty="0" smtClean="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72386" cy="82528"/>
          </a:xfrm>
        </p:spPr>
        <p:txBody>
          <a:bodyPr>
            <a:normAutofit fontScale="90000"/>
          </a:bodyPr>
          <a:lstStyle/>
          <a:p>
            <a:endParaRPr lang="en-US" dirty="0"/>
          </a:p>
        </p:txBody>
      </p:sp>
      <p:sp>
        <p:nvSpPr>
          <p:cNvPr id="3" name="Content Placeholder 2"/>
          <p:cNvSpPr>
            <a:spLocks noGrp="1"/>
          </p:cNvSpPr>
          <p:nvPr>
            <p:ph idx="1"/>
          </p:nvPr>
        </p:nvSpPr>
        <p:spPr>
          <a:xfrm>
            <a:off x="428596" y="1071546"/>
            <a:ext cx="7467600" cy="5214974"/>
          </a:xfrm>
        </p:spPr>
        <p:txBody>
          <a:bodyPr>
            <a:normAutofit/>
          </a:bodyPr>
          <a:lstStyle/>
          <a:p>
            <a:pPr>
              <a:buNone/>
            </a:pPr>
            <a:r>
              <a:rPr lang="sr-Latn-RS" sz="2400" dirty="0" smtClean="0"/>
              <a:t>    </a:t>
            </a:r>
            <a:r>
              <a:rPr lang="en-US" sz="2400" dirty="0" smtClean="0"/>
              <a:t>To </a:t>
            </a:r>
            <a:r>
              <a:rPr lang="en-US" sz="2400" dirty="0" err="1" smtClean="0"/>
              <a:t>izaziva</a:t>
            </a:r>
            <a:r>
              <a:rPr lang="en-US" sz="2400" dirty="0" smtClean="0"/>
              <a:t> </a:t>
            </a:r>
            <a:r>
              <a:rPr lang="en-US" sz="2400" dirty="0" err="1" smtClean="0"/>
              <a:t>efektivno</a:t>
            </a:r>
            <a:r>
              <a:rPr lang="en-US" sz="2400" dirty="0" smtClean="0"/>
              <a:t> </a:t>
            </a:r>
            <a:r>
              <a:rPr lang="en-US" sz="2400" dirty="0" err="1" smtClean="0"/>
              <a:t>smanjenje</a:t>
            </a:r>
            <a:r>
              <a:rPr lang="en-US" sz="2400" dirty="0" smtClean="0"/>
              <a:t> </a:t>
            </a:r>
            <a:r>
              <a:rPr lang="en-US" sz="2400" dirty="0" err="1" smtClean="0"/>
              <a:t>površine</a:t>
            </a:r>
            <a:r>
              <a:rPr lang="en-US" sz="2400" dirty="0" smtClean="0"/>
              <a:t> </a:t>
            </a:r>
            <a:r>
              <a:rPr lang="en-US" sz="2400" dirty="0" err="1" smtClean="0"/>
              <a:t>poprečnog</a:t>
            </a:r>
            <a:r>
              <a:rPr lang="en-US" sz="2400" dirty="0" smtClean="0"/>
              <a:t> </a:t>
            </a:r>
            <a:r>
              <a:rPr lang="en-US" sz="2400" dirty="0" err="1" smtClean="0"/>
              <a:t>preseka</a:t>
            </a:r>
            <a:r>
              <a:rPr lang="en-US" sz="2400" dirty="0" smtClean="0"/>
              <a:t> </a:t>
            </a:r>
            <a:r>
              <a:rPr lang="en-US" sz="2400" dirty="0" err="1" smtClean="0"/>
              <a:t>kao</a:t>
            </a:r>
            <a:r>
              <a:rPr lang="en-US" sz="2400" dirty="0" smtClean="0"/>
              <a:t> </a:t>
            </a:r>
            <a:r>
              <a:rPr lang="en-US" sz="2400" dirty="0" err="1" smtClean="0"/>
              <a:t>sporedni</a:t>
            </a:r>
            <a:r>
              <a:rPr lang="en-US" sz="2400" dirty="0" smtClean="0"/>
              <a:t> </a:t>
            </a:r>
            <a:r>
              <a:rPr lang="en-US" sz="2400" dirty="0" err="1" smtClean="0"/>
              <a:t>efekat</a:t>
            </a:r>
            <a:r>
              <a:rPr lang="en-US" sz="2400" dirty="0" smtClean="0"/>
              <a:t>. </a:t>
            </a:r>
            <a:r>
              <a:rPr lang="en-US" sz="2400" dirty="0" err="1" smtClean="0"/>
              <a:t>Uzrok</a:t>
            </a:r>
            <a:r>
              <a:rPr lang="en-US" sz="2400" dirty="0" smtClean="0"/>
              <a:t> </a:t>
            </a:r>
            <a:r>
              <a:rPr lang="en-US" sz="2400" dirty="0" err="1" smtClean="0"/>
              <a:t>ovoj</a:t>
            </a:r>
            <a:r>
              <a:rPr lang="en-US" sz="2400" dirty="0" smtClean="0"/>
              <a:t> </a:t>
            </a:r>
            <a:r>
              <a:rPr lang="en-US" sz="2400" dirty="0" err="1" smtClean="0"/>
              <a:t>pojavi</a:t>
            </a:r>
            <a:r>
              <a:rPr lang="en-US" sz="2400" dirty="0" smtClean="0"/>
              <a:t> je </a:t>
            </a:r>
            <a:r>
              <a:rPr lang="en-US" sz="2400" dirty="0" err="1" smtClean="0"/>
              <a:t>površinski</a:t>
            </a:r>
            <a:r>
              <a:rPr lang="en-US" sz="2400" dirty="0" smtClean="0"/>
              <a:t> </a:t>
            </a:r>
            <a:r>
              <a:rPr lang="en-US" sz="2400" dirty="0" err="1" smtClean="0"/>
              <a:t>efekat</a:t>
            </a:r>
            <a:r>
              <a:rPr lang="en-US" sz="2400" dirty="0" smtClean="0"/>
              <a:t> </a:t>
            </a:r>
            <a:r>
              <a:rPr lang="en-US" sz="2400" dirty="0" err="1" smtClean="0"/>
              <a:t>struja</a:t>
            </a:r>
            <a:r>
              <a:rPr lang="en-US" sz="2400" dirty="0" smtClean="0"/>
              <a:t> </a:t>
            </a:r>
            <a:r>
              <a:rPr lang="en-US" sz="2400" dirty="0" err="1" smtClean="0"/>
              <a:t>visoke</a:t>
            </a:r>
            <a:r>
              <a:rPr lang="en-US" sz="2400" dirty="0" smtClean="0"/>
              <a:t> </a:t>
            </a:r>
            <a:r>
              <a:rPr lang="en-US" sz="2400" dirty="0" err="1" smtClean="0"/>
              <a:t>frekvencije</a:t>
            </a:r>
            <a:r>
              <a:rPr lang="en-US" sz="2400" dirty="0" smtClean="0"/>
              <a:t>. </a:t>
            </a:r>
            <a:r>
              <a:rPr lang="en-US" sz="2400" dirty="0" err="1" smtClean="0"/>
              <a:t>Ovo</a:t>
            </a:r>
            <a:r>
              <a:rPr lang="en-US" sz="2400" dirty="0" smtClean="0"/>
              <a:t> je </a:t>
            </a:r>
            <a:r>
              <a:rPr lang="en-US" sz="2400" dirty="0" err="1" smtClean="0"/>
              <a:t>ispravno</a:t>
            </a:r>
            <a:r>
              <a:rPr lang="en-US" sz="2400" dirty="0" smtClean="0"/>
              <a:t> </a:t>
            </a:r>
            <a:r>
              <a:rPr lang="en-US" sz="2400" dirty="0" err="1" smtClean="0"/>
              <a:t>primetio</a:t>
            </a:r>
            <a:r>
              <a:rPr lang="en-US" sz="2400" dirty="0" smtClean="0"/>
              <a:t> Nikola Tesla </a:t>
            </a:r>
            <a:r>
              <a:rPr lang="en-US" sz="2400" dirty="0" err="1" smtClean="0"/>
              <a:t>kod</a:t>
            </a:r>
            <a:r>
              <a:rPr lang="en-US" sz="2400" dirty="0" smtClean="0"/>
              <a:t> </a:t>
            </a:r>
            <a:r>
              <a:rPr lang="en-US" sz="2400" dirty="0" err="1" smtClean="0"/>
              <a:t>istraživanja</a:t>
            </a:r>
            <a:r>
              <a:rPr lang="en-US" sz="2400" dirty="0" smtClean="0"/>
              <a:t> </a:t>
            </a:r>
            <a:r>
              <a:rPr lang="en-US" sz="2400" dirty="0" err="1" smtClean="0"/>
              <a:t>efekata</a:t>
            </a:r>
            <a:r>
              <a:rPr lang="en-US" sz="2400" dirty="0" smtClean="0"/>
              <a:t> </a:t>
            </a:r>
            <a:r>
              <a:rPr lang="en-US" sz="2400" dirty="0" err="1" smtClean="0"/>
              <a:t>struja</a:t>
            </a:r>
            <a:r>
              <a:rPr lang="en-US" sz="2400" dirty="0" smtClean="0"/>
              <a:t> </a:t>
            </a:r>
            <a:r>
              <a:rPr lang="en-US" sz="2400" dirty="0" err="1" smtClean="0"/>
              <a:t>visokih</a:t>
            </a:r>
            <a:r>
              <a:rPr lang="en-US" sz="2400" dirty="0" smtClean="0"/>
              <a:t> </a:t>
            </a:r>
            <a:r>
              <a:rPr lang="en-US" sz="2400" dirty="0" err="1" smtClean="0"/>
              <a:t>frekvencija</a:t>
            </a:r>
            <a:r>
              <a:rPr lang="en-US" sz="2400" dirty="0" smtClean="0"/>
              <a:t> </a:t>
            </a:r>
            <a:r>
              <a:rPr lang="en-US" sz="2400" dirty="0" err="1" smtClean="0"/>
              <a:t>koje</a:t>
            </a:r>
            <a:r>
              <a:rPr lang="en-US" sz="2400" dirty="0" smtClean="0"/>
              <a:t> </a:t>
            </a:r>
            <a:r>
              <a:rPr lang="en-US" sz="2400" dirty="0" err="1" smtClean="0"/>
              <a:t>pretežno</a:t>
            </a:r>
            <a:r>
              <a:rPr lang="en-US" sz="2400" dirty="0" smtClean="0"/>
              <a:t> </a:t>
            </a:r>
            <a:r>
              <a:rPr lang="en-US" sz="2400" dirty="0" err="1" smtClean="0"/>
              <a:t>teku</a:t>
            </a:r>
            <a:r>
              <a:rPr lang="en-US" sz="2400" dirty="0" smtClean="0"/>
              <a:t> </a:t>
            </a:r>
            <a:r>
              <a:rPr lang="en-US" sz="2400" dirty="0" err="1" smtClean="0"/>
              <a:t>površinom</a:t>
            </a:r>
            <a:r>
              <a:rPr lang="en-US" sz="2400" dirty="0" smtClean="0"/>
              <a:t>.</a:t>
            </a:r>
            <a:endParaRPr lang="sr-Latn-RS" sz="2400" dirty="0" smtClean="0"/>
          </a:p>
          <a:p>
            <a:r>
              <a:rPr lang="sr-Latn-RS" sz="2400" b="1" i="1" dirty="0" smtClean="0"/>
              <a:t>Uzrok otpornosti:</a:t>
            </a:r>
          </a:p>
          <a:p>
            <a:pPr>
              <a:buNone/>
            </a:pPr>
            <a:r>
              <a:rPr lang="sr-Latn-RS" sz="2400" b="1" i="1" dirty="0" smtClean="0"/>
              <a:t> </a:t>
            </a:r>
            <a:r>
              <a:rPr lang="sr-Latn-RS" sz="2400" b="1" i="1" dirty="0" smtClean="0"/>
              <a:t>    </a:t>
            </a:r>
            <a:r>
              <a:rPr lang="vi-VN" sz="2400" dirty="0" smtClean="0"/>
              <a:t>Pošto na provodnost materijala utiču razni fizički i hemijski procesi, to se i uzrok provodnosti, a takođe i otpornosti, razlikuje među raznim materijalima.</a:t>
            </a:r>
            <a:endParaRPr lang="sr-Latn-RS" sz="2400" dirty="0" smtClean="0"/>
          </a:p>
          <a:p>
            <a:pPr>
              <a:buNone/>
            </a:pPr>
            <a:r>
              <a:rPr lang="sr-Latn-RS" sz="2400" b="1" i="1" dirty="0" smtClean="0"/>
              <a:t> </a:t>
            </a:r>
            <a:r>
              <a:rPr lang="sr-Latn-RS" sz="2400" b="1" i="1" dirty="0" smtClean="0"/>
              <a:t>    </a:t>
            </a:r>
            <a:endParaRPr lang="en-US" sz="2400" b="1" i="1"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smtClean="0"/>
              <a:t>Otpornost u metalima</a:t>
            </a:r>
            <a:endParaRPr lang="en-US" dirty="0"/>
          </a:p>
        </p:txBody>
      </p:sp>
      <p:sp>
        <p:nvSpPr>
          <p:cNvPr id="3" name="Content Placeholder 2"/>
          <p:cNvSpPr>
            <a:spLocks noGrp="1"/>
          </p:cNvSpPr>
          <p:nvPr>
            <p:ph idx="1"/>
          </p:nvPr>
        </p:nvSpPr>
        <p:spPr/>
        <p:txBody>
          <a:bodyPr>
            <a:normAutofit fontScale="85000" lnSpcReduction="10000"/>
          </a:bodyPr>
          <a:lstStyle/>
          <a:p>
            <a:r>
              <a:rPr lang="vi-VN" dirty="0" smtClean="0"/>
              <a:t>Metali su takvi materijali koji su sastavljeni od atoma smeštenih u pravilne kristalne rešetke čije su veze ostvarene elektronima u spoljašnjoj ljusci, a koji nisu čvrsto vezani za matične atome. Takvi elektroni su onda prisutni u međuatomskom prostoru u obliku elektronskog oblaka, slabo vezane i lako pokretljive mase nosilaca naelektrisanja. Ovi elektroni čine da je metal provodnik. Kada se pojavi razlika potencijala električnog polja (napon) tada se elektroni kreću kroz provodnik pod uticajem sila električnog polja.</a:t>
            </a:r>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b="1" i="1" dirty="0" smtClean="0"/>
              <a:t>Induktivni otpor</a:t>
            </a:r>
            <a:endParaRPr lang="en-US" b="1" i="1" dirty="0"/>
          </a:p>
        </p:txBody>
      </p:sp>
      <p:sp>
        <p:nvSpPr>
          <p:cNvPr id="3" name="Content Placeholder 2"/>
          <p:cNvSpPr>
            <a:spLocks noGrp="1"/>
          </p:cNvSpPr>
          <p:nvPr>
            <p:ph idx="1"/>
          </p:nvPr>
        </p:nvSpPr>
        <p:spPr/>
        <p:txBody>
          <a:bodyPr>
            <a:normAutofit fontScale="85000" lnSpcReduction="10000"/>
          </a:bodyPr>
          <a:lstStyle/>
          <a:p>
            <a:r>
              <a:rPr lang="en-US" sz="2400" dirty="0" err="1" smtClean="0"/>
              <a:t>Naizmenična</a:t>
            </a:r>
            <a:r>
              <a:rPr lang="en-US" sz="2400" dirty="0" smtClean="0"/>
              <a:t> </a:t>
            </a:r>
            <a:r>
              <a:rPr lang="en-US" sz="2400" dirty="0" err="1" smtClean="0"/>
              <a:t>struja</a:t>
            </a:r>
            <a:r>
              <a:rPr lang="en-US" sz="2400" dirty="0" smtClean="0"/>
              <a:t> </a:t>
            </a:r>
            <a:r>
              <a:rPr lang="en-US" sz="2400" dirty="0" err="1" smtClean="0"/>
              <a:t>ima</a:t>
            </a:r>
            <a:r>
              <a:rPr lang="en-US" sz="2400" dirty="0" smtClean="0"/>
              <a:t> </a:t>
            </a:r>
            <a:r>
              <a:rPr lang="en-US" sz="2400" dirty="0" err="1" smtClean="0"/>
              <a:t>indukciono</a:t>
            </a:r>
            <a:r>
              <a:rPr lang="en-US" sz="2400" dirty="0" smtClean="0"/>
              <a:t> </a:t>
            </a:r>
            <a:r>
              <a:rPr lang="en-US" sz="2400" dirty="0" err="1" smtClean="0"/>
              <a:t>dejstvo</a:t>
            </a:r>
            <a:r>
              <a:rPr lang="en-US" sz="2400" dirty="0" smtClean="0"/>
              <a:t>. Ono </a:t>
            </a:r>
            <a:r>
              <a:rPr lang="en-US" sz="2400" dirty="0" err="1" smtClean="0"/>
              <a:t>potiče</a:t>
            </a:r>
            <a:r>
              <a:rPr lang="en-US" sz="2400" dirty="0" smtClean="0"/>
              <a:t> </a:t>
            </a:r>
            <a:r>
              <a:rPr lang="en-US" sz="2400" dirty="0" err="1" smtClean="0"/>
              <a:t>usled</a:t>
            </a:r>
            <a:r>
              <a:rPr lang="en-US" sz="2400" dirty="0" smtClean="0"/>
              <a:t> toga </a:t>
            </a:r>
            <a:r>
              <a:rPr lang="en-US" sz="2400" dirty="0" err="1" smtClean="0"/>
              <a:t>što</a:t>
            </a:r>
            <a:r>
              <a:rPr lang="en-US" sz="2400" dirty="0" smtClean="0"/>
              <a:t> </a:t>
            </a:r>
            <a:r>
              <a:rPr lang="en-US" sz="2400" dirty="0" err="1" smtClean="0"/>
              <a:t>promenom</a:t>
            </a:r>
            <a:r>
              <a:rPr lang="en-US" sz="2400" dirty="0" smtClean="0"/>
              <a:t> </a:t>
            </a:r>
            <a:r>
              <a:rPr lang="en-US" sz="2400" dirty="0" err="1" smtClean="0"/>
              <a:t>smera</a:t>
            </a:r>
            <a:r>
              <a:rPr lang="en-US" sz="2400" dirty="0" smtClean="0"/>
              <a:t> </a:t>
            </a:r>
            <a:r>
              <a:rPr lang="en-US" sz="2400" dirty="0" err="1" smtClean="0"/>
              <a:t>struje</a:t>
            </a:r>
            <a:r>
              <a:rPr lang="en-US" sz="2400" dirty="0" smtClean="0"/>
              <a:t> </a:t>
            </a:r>
            <a:r>
              <a:rPr lang="en-US" sz="2400" dirty="0" err="1" smtClean="0"/>
              <a:t>menja</a:t>
            </a:r>
            <a:r>
              <a:rPr lang="en-US" sz="2400" dirty="0" smtClean="0"/>
              <a:t> </a:t>
            </a:r>
            <a:r>
              <a:rPr lang="en-US" sz="2400" dirty="0" err="1" smtClean="0"/>
              <a:t>i</a:t>
            </a:r>
            <a:r>
              <a:rPr lang="en-US" sz="2400" dirty="0" smtClean="0"/>
              <a:t> </a:t>
            </a:r>
            <a:r>
              <a:rPr lang="en-US" sz="2400" dirty="0" err="1" smtClean="0"/>
              <a:t>magnetno</a:t>
            </a:r>
            <a:r>
              <a:rPr lang="en-US" sz="2400" dirty="0" smtClean="0"/>
              <a:t> </a:t>
            </a:r>
            <a:r>
              <a:rPr lang="en-US" sz="2400" dirty="0" err="1" smtClean="0"/>
              <a:t>polje</a:t>
            </a:r>
            <a:r>
              <a:rPr lang="en-US" sz="2400" dirty="0" smtClean="0"/>
              <a:t> </a:t>
            </a:r>
            <a:r>
              <a:rPr lang="en-US" sz="2400" dirty="0" err="1" smtClean="0"/>
              <a:t>koje</a:t>
            </a:r>
            <a:r>
              <a:rPr lang="en-US" sz="2400" dirty="0" smtClean="0"/>
              <a:t> </a:t>
            </a:r>
            <a:r>
              <a:rPr lang="en-US" sz="2400" dirty="0" err="1" smtClean="0"/>
              <a:t>ono</a:t>
            </a:r>
            <a:r>
              <a:rPr lang="en-US" sz="2400" dirty="0" smtClean="0"/>
              <a:t> </a:t>
            </a:r>
            <a:r>
              <a:rPr lang="en-US" sz="2400" dirty="0" err="1" smtClean="0"/>
              <a:t>stvara</a:t>
            </a:r>
            <a:r>
              <a:rPr lang="en-US" sz="2400" dirty="0" smtClean="0"/>
              <a:t> </a:t>
            </a:r>
            <a:r>
              <a:rPr lang="en-US" sz="2400" dirty="0" err="1" smtClean="0"/>
              <a:t>oko</a:t>
            </a:r>
            <a:r>
              <a:rPr lang="en-US" sz="2400" dirty="0" smtClean="0"/>
              <a:t> </a:t>
            </a:r>
            <a:r>
              <a:rPr lang="en-US" sz="2400" dirty="0" err="1" smtClean="0"/>
              <a:t>provodnika</a:t>
            </a:r>
            <a:r>
              <a:rPr lang="en-US" sz="2400" dirty="0" smtClean="0"/>
              <a:t>.</a:t>
            </a:r>
            <a:r>
              <a:rPr lang="sv-SE" sz="2400" dirty="0" smtClean="0"/>
              <a:t>Električna </a:t>
            </a:r>
            <a:r>
              <a:rPr lang="sv-SE" sz="2400" dirty="0" smtClean="0"/>
              <a:t>energija se na induktivnom otporu pretvara u magnetnu, a takođe se i magnetna </a:t>
            </a:r>
            <a:r>
              <a:rPr lang="sv-SE" sz="2400" dirty="0" smtClean="0"/>
              <a:t>energija</a:t>
            </a:r>
            <a:r>
              <a:rPr lang="sr-Latn-RS" sz="2400" dirty="0" smtClean="0"/>
              <a:t> </a:t>
            </a:r>
            <a:r>
              <a:rPr lang="sv-SE" sz="2400" dirty="0" smtClean="0"/>
              <a:t>ponovo </a:t>
            </a:r>
            <a:r>
              <a:rPr lang="sv-SE" sz="2400" dirty="0" smtClean="0"/>
              <a:t>vraća u električno. Zbog toga je induktivni otpor reaktivan</a:t>
            </a:r>
            <a:r>
              <a:rPr lang="sv-SE" sz="2400" dirty="0" smtClean="0"/>
              <a:t>.</a:t>
            </a:r>
            <a:endParaRPr lang="sr-Latn-RS" sz="2400" dirty="0" smtClean="0"/>
          </a:p>
          <a:p>
            <a:r>
              <a:rPr lang="en-US" sz="2400" dirty="0" smtClean="0"/>
              <a:t> </a:t>
            </a:r>
            <a:r>
              <a:rPr lang="en-US" sz="2400" dirty="0" err="1" smtClean="0"/>
              <a:t>Induktivni</a:t>
            </a:r>
            <a:r>
              <a:rPr lang="en-US" sz="2400" dirty="0" smtClean="0"/>
              <a:t> </a:t>
            </a:r>
            <a:r>
              <a:rPr lang="en-US" sz="2400" dirty="0" err="1" smtClean="0"/>
              <a:t>otpor</a:t>
            </a:r>
            <a:r>
              <a:rPr lang="en-US" sz="2400" dirty="0" smtClean="0"/>
              <a:t> </a:t>
            </a:r>
            <a:r>
              <a:rPr lang="en-US" sz="2400" dirty="0" err="1" smtClean="0"/>
              <a:t>zavisi</a:t>
            </a:r>
            <a:r>
              <a:rPr lang="en-US" sz="2400" dirty="0" smtClean="0"/>
              <a:t> </a:t>
            </a:r>
            <a:r>
              <a:rPr lang="en-US" sz="2400" dirty="0" err="1" smtClean="0"/>
              <a:t>od</a:t>
            </a:r>
            <a:r>
              <a:rPr lang="en-US" sz="2400" dirty="0" smtClean="0"/>
              <a:t> </a:t>
            </a:r>
            <a:r>
              <a:rPr lang="en-US" sz="2400" dirty="0" err="1" smtClean="0"/>
              <a:t>induktivnosti</a:t>
            </a:r>
            <a:r>
              <a:rPr lang="en-US" sz="2400" dirty="0" smtClean="0"/>
              <a:t> </a:t>
            </a:r>
            <a:r>
              <a:rPr lang="en-US" sz="2400" dirty="0" err="1" smtClean="0"/>
              <a:t>kalema</a:t>
            </a:r>
            <a:r>
              <a:rPr lang="en-US" sz="2400" dirty="0" smtClean="0"/>
              <a:t> </a:t>
            </a:r>
            <a:r>
              <a:rPr lang="en-US" sz="2400" dirty="0" err="1" smtClean="0"/>
              <a:t>i</a:t>
            </a:r>
            <a:r>
              <a:rPr lang="en-US" sz="2400" dirty="0" smtClean="0"/>
              <a:t> </a:t>
            </a:r>
            <a:r>
              <a:rPr lang="en-US" sz="2400" dirty="0" err="1" smtClean="0"/>
              <a:t>kružne</a:t>
            </a:r>
            <a:r>
              <a:rPr lang="en-US" sz="2400" dirty="0" smtClean="0"/>
              <a:t> </a:t>
            </a:r>
            <a:r>
              <a:rPr lang="en-US" sz="2400" dirty="0" err="1" smtClean="0"/>
              <a:t>frekvencije</a:t>
            </a:r>
            <a:r>
              <a:rPr lang="en-US" sz="2400" dirty="0" smtClean="0"/>
              <a:t> </a:t>
            </a:r>
            <a:r>
              <a:rPr lang="en-US" sz="2400" dirty="0" err="1" smtClean="0"/>
              <a:t>naizmenične</a:t>
            </a:r>
            <a:r>
              <a:rPr lang="en-US" sz="2400" dirty="0" smtClean="0"/>
              <a:t> </a:t>
            </a:r>
            <a:r>
              <a:rPr lang="en-US" sz="2400" dirty="0" err="1" smtClean="0"/>
              <a:t>struje</a:t>
            </a:r>
            <a:r>
              <a:rPr lang="en-US" sz="2400" dirty="0" smtClean="0"/>
              <a:t>.</a:t>
            </a:r>
            <a:r>
              <a:rPr lang="en-US" sz="2400" dirty="0" smtClean="0"/>
              <a:t> U </a:t>
            </a:r>
            <a:r>
              <a:rPr lang="en-US" sz="2400" dirty="0" err="1" smtClean="0"/>
              <a:t>trenutku</a:t>
            </a:r>
            <a:r>
              <a:rPr lang="en-US" sz="2400" dirty="0" smtClean="0"/>
              <a:t> </a:t>
            </a:r>
            <a:r>
              <a:rPr lang="en-US" sz="2400" dirty="0" err="1" smtClean="0"/>
              <a:t>kad</a:t>
            </a:r>
            <a:r>
              <a:rPr lang="en-US" sz="2400" dirty="0" smtClean="0"/>
              <a:t> se </a:t>
            </a:r>
            <a:r>
              <a:rPr lang="en-US" sz="2400" dirty="0" err="1" smtClean="0"/>
              <a:t>zatvori</a:t>
            </a:r>
            <a:r>
              <a:rPr lang="en-US" sz="2400" dirty="0" smtClean="0"/>
              <a:t> </a:t>
            </a:r>
            <a:r>
              <a:rPr lang="en-US" sz="2400" dirty="0" err="1" smtClean="0"/>
              <a:t>prekidač</a:t>
            </a:r>
            <a:r>
              <a:rPr lang="en-US" sz="2400" dirty="0" smtClean="0"/>
              <a:t> u </a:t>
            </a:r>
            <a:r>
              <a:rPr lang="en-US" sz="2400" dirty="0" err="1" smtClean="0"/>
              <a:t>električnom</a:t>
            </a:r>
            <a:r>
              <a:rPr lang="en-US" sz="2400" dirty="0" smtClean="0"/>
              <a:t> </a:t>
            </a:r>
            <a:r>
              <a:rPr lang="en-US" sz="2400" dirty="0" err="1" smtClean="0"/>
              <a:t>kolu</a:t>
            </a:r>
            <a:r>
              <a:rPr lang="en-US" sz="2400" dirty="0" smtClean="0"/>
              <a:t>, </a:t>
            </a:r>
            <a:r>
              <a:rPr lang="en-US" sz="2400" dirty="0" err="1" smtClean="0"/>
              <a:t>napon</a:t>
            </a:r>
            <a:r>
              <a:rPr lang="en-US" sz="2400" dirty="0" smtClean="0"/>
              <a:t> </a:t>
            </a:r>
            <a:r>
              <a:rPr lang="en-US" sz="2400" dirty="0" err="1" smtClean="0"/>
              <a:t>na</a:t>
            </a:r>
            <a:r>
              <a:rPr lang="en-US" sz="2400" dirty="0" smtClean="0"/>
              <a:t> </a:t>
            </a:r>
            <a:r>
              <a:rPr lang="en-US" sz="2400" dirty="0" err="1" smtClean="0"/>
              <a:t>krajevima</a:t>
            </a:r>
            <a:r>
              <a:rPr lang="en-US" sz="2400" dirty="0" smtClean="0"/>
              <a:t> </a:t>
            </a:r>
            <a:r>
              <a:rPr lang="en-US" sz="2400" dirty="0" err="1" smtClean="0"/>
              <a:t>dostiže</a:t>
            </a:r>
            <a:r>
              <a:rPr lang="en-US" sz="2400" dirty="0" smtClean="0"/>
              <a:t> </a:t>
            </a:r>
            <a:r>
              <a:rPr lang="en-US" sz="2400" dirty="0" err="1" smtClean="0"/>
              <a:t>neometano</a:t>
            </a:r>
            <a:r>
              <a:rPr lang="en-US" sz="2400" dirty="0" smtClean="0"/>
              <a:t> </a:t>
            </a:r>
            <a:r>
              <a:rPr lang="en-US" sz="2400" dirty="0" err="1" smtClean="0"/>
              <a:t>maksimalnu</a:t>
            </a:r>
            <a:r>
              <a:rPr lang="en-US" sz="2400" dirty="0" smtClean="0"/>
              <a:t> </a:t>
            </a:r>
            <a:r>
              <a:rPr lang="en-US" sz="2400" dirty="0" err="1" smtClean="0"/>
              <a:t>vrednost</a:t>
            </a:r>
            <a:r>
              <a:rPr lang="en-US" sz="2400" dirty="0" smtClean="0"/>
              <a:t> </a:t>
            </a:r>
            <a:r>
              <a:rPr lang="en-US" sz="2400" dirty="0" err="1" smtClean="0"/>
              <a:t>posle</a:t>
            </a:r>
            <a:r>
              <a:rPr lang="en-US" sz="2400" dirty="0" smtClean="0"/>
              <a:t> </a:t>
            </a:r>
            <a:r>
              <a:rPr lang="en-US" sz="2400" dirty="0" err="1" smtClean="0"/>
              <a:t>četvrtine</a:t>
            </a:r>
            <a:r>
              <a:rPr lang="en-US" sz="2400" dirty="0" smtClean="0"/>
              <a:t> </a:t>
            </a:r>
            <a:r>
              <a:rPr lang="en-US" sz="2400" dirty="0" err="1" smtClean="0"/>
              <a:t>perioda</a:t>
            </a:r>
            <a:r>
              <a:rPr lang="en-US" sz="2400" dirty="0" smtClean="0"/>
              <a:t>. </a:t>
            </a:r>
            <a:r>
              <a:rPr lang="en-US" sz="2400" dirty="0" err="1" smtClean="0"/>
              <a:t>Usled</a:t>
            </a:r>
            <a:r>
              <a:rPr lang="en-US" sz="2400" dirty="0" smtClean="0"/>
              <a:t> </a:t>
            </a:r>
            <a:r>
              <a:rPr lang="en-US" sz="2400" dirty="0" err="1" smtClean="0"/>
              <a:t>samoindukcije</a:t>
            </a:r>
            <a:r>
              <a:rPr lang="en-US" sz="2400" dirty="0" smtClean="0"/>
              <a:t>, </a:t>
            </a:r>
            <a:r>
              <a:rPr lang="en-US" sz="2400" dirty="0" err="1" smtClean="0"/>
              <a:t>jačina</a:t>
            </a:r>
            <a:r>
              <a:rPr lang="en-US" sz="2400" dirty="0" smtClean="0"/>
              <a:t> </a:t>
            </a:r>
            <a:r>
              <a:rPr lang="en-US" sz="2400" dirty="0" err="1" smtClean="0"/>
              <a:t>struje</a:t>
            </a:r>
            <a:r>
              <a:rPr lang="en-US" sz="2400" dirty="0" smtClean="0"/>
              <a:t> </a:t>
            </a:r>
            <a:r>
              <a:rPr lang="en-US" sz="2400" dirty="0" err="1" smtClean="0"/>
              <a:t>neće</a:t>
            </a:r>
            <a:r>
              <a:rPr lang="en-US" sz="2400" dirty="0" smtClean="0"/>
              <a:t> u </a:t>
            </a:r>
            <a:r>
              <a:rPr lang="en-US" sz="2400" dirty="0" err="1" smtClean="0"/>
              <a:t>istom</a:t>
            </a:r>
            <a:r>
              <a:rPr lang="en-US" sz="2400" dirty="0" smtClean="0"/>
              <a:t> </a:t>
            </a:r>
            <a:r>
              <a:rPr lang="en-US" sz="2400" dirty="0" err="1" smtClean="0"/>
              <a:t>vremenskom</a:t>
            </a:r>
            <a:r>
              <a:rPr lang="en-US" sz="2400" dirty="0" smtClean="0"/>
              <a:t> </a:t>
            </a:r>
            <a:r>
              <a:rPr lang="en-US" sz="2400" dirty="0" err="1" smtClean="0"/>
              <a:t>intervalu</a:t>
            </a:r>
            <a:r>
              <a:rPr lang="en-US" sz="2400" dirty="0" smtClean="0"/>
              <a:t> </a:t>
            </a:r>
            <a:r>
              <a:rPr lang="en-US" sz="2400" dirty="0" err="1" smtClean="0"/>
              <a:t>dostići</a:t>
            </a:r>
            <a:r>
              <a:rPr lang="en-US" sz="2400" dirty="0" smtClean="0"/>
              <a:t> </a:t>
            </a:r>
            <a:r>
              <a:rPr lang="en-US" sz="2400" dirty="0" err="1" smtClean="0"/>
              <a:t>maksimalnu</a:t>
            </a:r>
            <a:r>
              <a:rPr lang="en-US" sz="2400" dirty="0" smtClean="0"/>
              <a:t> </a:t>
            </a:r>
            <a:r>
              <a:rPr lang="en-US" sz="2400" dirty="0" err="1" smtClean="0"/>
              <a:t>vrednost</a:t>
            </a:r>
            <a:r>
              <a:rPr lang="en-US" sz="2400" dirty="0" smtClean="0"/>
              <a:t> </a:t>
            </a:r>
            <a:r>
              <a:rPr lang="en-US" sz="2400" dirty="0" err="1" smtClean="0"/>
              <a:t>već</a:t>
            </a:r>
            <a:r>
              <a:rPr lang="en-US" sz="2400" dirty="0" smtClean="0"/>
              <a:t> </a:t>
            </a:r>
            <a:r>
              <a:rPr lang="en-US" sz="2400" dirty="0" err="1" smtClean="0"/>
              <a:t>će</a:t>
            </a:r>
            <a:r>
              <a:rPr lang="en-US" sz="2400" dirty="0" smtClean="0"/>
              <a:t> </a:t>
            </a:r>
            <a:r>
              <a:rPr lang="en-US" sz="2400" dirty="0" err="1" smtClean="0"/>
              <a:t>kasniti</a:t>
            </a:r>
            <a:r>
              <a:rPr lang="en-US" sz="2400" dirty="0" smtClean="0"/>
              <a:t> </a:t>
            </a:r>
            <a:r>
              <a:rPr lang="en-US" sz="2400" dirty="0" err="1" smtClean="0"/>
              <a:t>četvrtinu</a:t>
            </a:r>
            <a:r>
              <a:rPr lang="en-US" sz="2400" dirty="0" smtClean="0"/>
              <a:t> </a:t>
            </a:r>
            <a:r>
              <a:rPr lang="en-US" sz="2400" dirty="0" err="1" smtClean="0"/>
              <a:t>perioda</a:t>
            </a:r>
            <a:r>
              <a:rPr lang="en-US" sz="2400" dirty="0" smtClean="0"/>
              <a:t> u </a:t>
            </a:r>
            <a:r>
              <a:rPr lang="en-US" sz="2400" dirty="0" err="1" smtClean="0"/>
              <a:t>odnosu</a:t>
            </a:r>
            <a:r>
              <a:rPr lang="en-US" sz="2400" dirty="0" smtClean="0"/>
              <a:t> </a:t>
            </a:r>
            <a:r>
              <a:rPr lang="en-US" sz="2400" dirty="0" err="1" smtClean="0"/>
              <a:t>na</a:t>
            </a:r>
            <a:r>
              <a:rPr lang="en-US" sz="2400" dirty="0" smtClean="0"/>
              <a:t> </a:t>
            </a:r>
            <a:r>
              <a:rPr lang="en-US" sz="2400" dirty="0" err="1" smtClean="0"/>
              <a:t>napon</a:t>
            </a:r>
            <a:r>
              <a:rPr lang="en-US" sz="2400" dirty="0" smtClean="0"/>
              <a:t>.</a:t>
            </a:r>
          </a:p>
          <a:p>
            <a:pPr>
              <a:buNone/>
            </a:pPr>
            <a:r>
              <a:rPr lang="en-US" sz="2400" dirty="0" smtClean="0"/>
              <a:t/>
            </a:r>
            <a:br>
              <a:rPr lang="en-US" sz="2400" dirty="0" smtClean="0"/>
            </a:br>
            <a:endParaRPr lang="en-US" sz="2400"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66</TotalTime>
  <Words>391</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Technic</vt:lpstr>
      <vt:lpstr>Omski i induktivni otpor</vt:lpstr>
      <vt:lpstr>Električni otpor </vt:lpstr>
      <vt:lpstr>Električni otpor</vt:lpstr>
      <vt:lpstr>Otpornost provodnika</vt:lpstr>
      <vt:lpstr>Slide 5</vt:lpstr>
      <vt:lpstr>Otpornost u metalima</vt:lpstr>
      <vt:lpstr>Induktivni otpor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Omski i induktivni otpor</dc:title>
  <dc:creator>User</dc:creator>
  <cp:lastModifiedBy>User</cp:lastModifiedBy>
  <cp:revision>7</cp:revision>
  <dcterms:created xsi:type="dcterms:W3CDTF">2017-11-28T07:32:21Z</dcterms:created>
  <dcterms:modified xsi:type="dcterms:W3CDTF">2017-11-28T08:38:41Z</dcterms:modified>
</cp:coreProperties>
</file>