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78ABE3C1-DBE1-495D-B57B-2849774B866A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4477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17375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73259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34272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9196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25813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14820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5628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77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086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712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641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314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037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05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592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9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D6E9DEC-419B-4CC5-A080-3B06BD5A8291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108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62250"/>
            <a:ext cx="12176760" cy="1382713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latin typeface="Bookman Old Style"/>
              </a:rPr>
              <a:t>СНАГА НАИЗМЕНИЧНЕ СТРУЈЕ</a:t>
            </a:r>
            <a:endParaRPr lang="en-US" sz="60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7275" y="6305550"/>
            <a:ext cx="7197725" cy="35845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 err="1">
                <a:latin typeface="Bookman Old Style"/>
              </a:rPr>
              <a:t>Autor:Dejan</a:t>
            </a:r>
            <a:r>
              <a:rPr lang="en-US" dirty="0">
                <a:latin typeface="Bookman Old Style"/>
              </a:rPr>
              <a:t> Petrov</a:t>
            </a:r>
          </a:p>
        </p:txBody>
      </p:sp>
    </p:spTree>
    <p:extLst>
      <p:ext uri="{BB962C8B-B14F-4D97-AF65-F5344CB8AC3E}">
        <p14:creationId xmlns:p14="http://schemas.microsoft.com/office/powerpoint/2010/main" val="4144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2F247-E0BF-482D-A3C7-0AEF9EED7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943" y="2295525"/>
            <a:ext cx="10131425" cy="145626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dirty="0" err="1">
                <a:latin typeface="Bookman Old Style"/>
              </a:rPr>
              <a:t>Хвала</a:t>
            </a:r>
            <a:r>
              <a:rPr lang="en-US" sz="8800" dirty="0">
                <a:latin typeface="Bookman Old Style"/>
              </a:rPr>
              <a:t> </a:t>
            </a:r>
            <a:r>
              <a:rPr lang="en-US" sz="8800" dirty="0" err="1">
                <a:latin typeface="Bookman Old Style"/>
              </a:rPr>
              <a:t>на</a:t>
            </a:r>
            <a:r>
              <a:rPr lang="en-US" sz="8800" dirty="0">
                <a:latin typeface="Bookman Old Style"/>
              </a:rPr>
              <a:t> </a:t>
            </a:r>
            <a:r>
              <a:rPr lang="en-US" sz="8800" dirty="0" err="1">
                <a:latin typeface="Bookman Old Style"/>
              </a:rPr>
              <a:t>пажњи</a:t>
            </a:r>
            <a:r>
              <a:rPr lang="en-US" sz="8800" dirty="0">
                <a:latin typeface="Bookman Old Style"/>
              </a:rPr>
              <a:t>!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88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EBBCB-99B1-4777-8B28-5EA5DFC57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86" y="4752975"/>
            <a:ext cx="10131425" cy="1456267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972B2-BA3D-41F2-B969-8B431106D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9668" y="695325"/>
            <a:ext cx="12214843" cy="5240338"/>
          </a:xfrm>
        </p:spPr>
        <p:txBody>
          <a:bodyPr/>
          <a:lstStyle/>
          <a:p>
            <a:pPr algn="ctr"/>
            <a:r>
              <a:rPr lang="en-US" sz="2800" dirty="0">
                <a:latin typeface="Bookman Old Style"/>
              </a:rPr>
              <a:t>У </a:t>
            </a:r>
            <a:r>
              <a:rPr lang="en-US" sz="2800" dirty="0" err="1">
                <a:latin typeface="Bookman Old Style"/>
              </a:rPr>
              <a:t>колу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наизменичне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струје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струја</a:t>
            </a:r>
            <a:r>
              <a:rPr lang="en-US" sz="2800" dirty="0">
                <a:latin typeface="Bookman Old Style"/>
              </a:rPr>
              <a:t> и </a:t>
            </a:r>
            <a:r>
              <a:rPr lang="en-US" sz="2800" dirty="0" err="1">
                <a:latin typeface="Bookman Old Style"/>
              </a:rPr>
              <a:t>напон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се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мењају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периодично</a:t>
            </a:r>
            <a:r>
              <a:rPr lang="en-US" sz="2800" dirty="0">
                <a:latin typeface="Bookman Old Style"/>
              </a:rPr>
              <a:t>, </a:t>
            </a:r>
            <a:r>
              <a:rPr lang="en-US" sz="2800" dirty="0" err="1">
                <a:latin typeface="Bookman Old Style"/>
              </a:rPr>
              <a:t>па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се</a:t>
            </a:r>
            <a:r>
              <a:rPr lang="en-US" sz="2800" dirty="0">
                <a:latin typeface="Bookman Old Style"/>
              </a:rPr>
              <a:t> и </a:t>
            </a:r>
            <a:r>
              <a:rPr lang="en-US" sz="2800" dirty="0" err="1">
                <a:latin typeface="Bookman Old Style"/>
              </a:rPr>
              <a:t>снага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наизменичне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струје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мења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током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времена</a:t>
            </a:r>
            <a:r>
              <a:rPr lang="en-US" sz="2800" dirty="0">
                <a:latin typeface="Bookman Old Style"/>
              </a:rPr>
              <a:t>. </a:t>
            </a:r>
            <a:r>
              <a:rPr lang="en-US" sz="2800" dirty="0" err="1">
                <a:latin typeface="Bookman Old Style"/>
              </a:rPr>
              <a:t>Ако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су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струја</a:t>
            </a:r>
            <a:r>
              <a:rPr lang="en-US" sz="2800" dirty="0">
                <a:latin typeface="Bookman Old Style"/>
              </a:rPr>
              <a:t> и </a:t>
            </a:r>
            <a:r>
              <a:rPr lang="en-US" sz="2800" dirty="0" err="1">
                <a:latin typeface="Bookman Old Style"/>
              </a:rPr>
              <a:t>напон</a:t>
            </a:r>
            <a:r>
              <a:rPr lang="en-US" sz="2800" dirty="0">
                <a:latin typeface="Bookman Old Style"/>
              </a:rPr>
              <a:t> у </a:t>
            </a:r>
            <a:r>
              <a:rPr lang="en-US" sz="2800" dirty="0" err="1">
                <a:latin typeface="Bookman Old Style"/>
              </a:rPr>
              <a:t>фази</a:t>
            </a:r>
            <a:r>
              <a:rPr lang="en-US" sz="2800" dirty="0">
                <a:latin typeface="Bookman Old Style"/>
              </a:rPr>
              <a:t>, </a:t>
            </a:r>
            <a:r>
              <a:rPr lang="en-US" sz="2800" dirty="0" err="1">
                <a:latin typeface="Bookman Old Style"/>
              </a:rPr>
              <a:t>снага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се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израчунава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по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истој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формули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као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код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једносмерне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струје</a:t>
            </a:r>
            <a:r>
              <a:rPr lang="en-US" sz="2800" dirty="0">
                <a:latin typeface="Bookman Old Style"/>
              </a:rPr>
              <a:t>:</a:t>
            </a:r>
          </a:p>
          <a:p>
            <a:pPr algn="ctr">
              <a:buClr>
                <a:srgbClr val="FFFFFF"/>
              </a:buClr>
            </a:pPr>
            <a:endParaRPr lang="en-US" sz="2800" dirty="0">
              <a:latin typeface="Bookman Old Style"/>
            </a:endParaRPr>
          </a:p>
          <a:p>
            <a:pPr marL="0" indent="0" algn="ctr">
              <a:buClr>
                <a:srgbClr val="FFFFFF"/>
              </a:buClr>
              <a:buNone/>
            </a:pPr>
            <a:r>
              <a:rPr lang="en-US" sz="5400" dirty="0">
                <a:latin typeface="Bookman Old Style"/>
              </a:rPr>
              <a:t>P=</a:t>
            </a:r>
            <a:r>
              <a:rPr lang="en-US" sz="5400" dirty="0" err="1">
                <a:latin typeface="Bookman Old Style"/>
              </a:rPr>
              <a:t>U</a:t>
            </a:r>
            <a:r>
              <a:rPr lang="en-US" sz="2400" dirty="0" err="1">
                <a:latin typeface="Bookman Old Style"/>
              </a:rPr>
              <a:t>ef</a:t>
            </a:r>
            <a:r>
              <a:rPr lang="en-US" sz="5400" dirty="0" err="1">
                <a:latin typeface="Bookman Old Style"/>
              </a:rPr>
              <a:t>I</a:t>
            </a:r>
            <a:r>
              <a:rPr lang="en-US" sz="2400" dirty="0" err="1">
                <a:latin typeface="Bookman Old Style"/>
              </a:rPr>
              <a:t>ef</a:t>
            </a:r>
          </a:p>
          <a:p>
            <a:pPr marL="0" indent="0" algn="ctr">
              <a:buNone/>
            </a:pPr>
            <a:r>
              <a:rPr lang="en-US" sz="2400" dirty="0">
                <a:latin typeface="Bookman Old Style"/>
              </a:rPr>
              <a:t>(</a:t>
            </a:r>
            <a:r>
              <a:rPr lang="en-US" sz="2400" dirty="0" err="1">
                <a:latin typeface="Bookman Old Style"/>
              </a:rPr>
              <a:t>привидна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снага</a:t>
            </a:r>
            <a:r>
              <a:rPr lang="en-US" sz="2400" dirty="0">
                <a:latin typeface="Bookman Old Style"/>
              </a:rPr>
              <a:t>)</a:t>
            </a:r>
          </a:p>
          <a:p>
            <a:pPr marL="0" indent="0" algn="ctr">
              <a:buNone/>
            </a:pPr>
            <a:endParaRPr lang="en-US" sz="2400" dirty="0">
              <a:latin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3785884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AEF42-57EB-4A8B-AFC8-772F9A303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706" y="1647825"/>
            <a:ext cx="11121148" cy="103505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ts val="0"/>
              </a:spcBef>
              <a:spcAft>
                <a:spcPts val="1000"/>
              </a:spcAft>
            </a:pPr>
            <a:r>
              <a:rPr lang="en-US" sz="2400" b="1" dirty="0" err="1">
                <a:latin typeface="Bookman Old Style"/>
              </a:rPr>
              <a:t>Међутим</a:t>
            </a:r>
            <a:r>
              <a:rPr lang="en-US" sz="2400" b="1" dirty="0">
                <a:latin typeface="Bookman Old Style"/>
              </a:rPr>
              <a:t>, </a:t>
            </a:r>
            <a:r>
              <a:rPr lang="en-US" sz="2400" b="1" dirty="0" err="1">
                <a:latin typeface="Bookman Old Style"/>
              </a:rPr>
              <a:t>најчешће</a:t>
            </a:r>
            <a:r>
              <a:rPr lang="en-US" sz="2400" b="1" dirty="0">
                <a:latin typeface="Bookman Old Style"/>
              </a:rPr>
              <a:t>, </a:t>
            </a:r>
            <a:r>
              <a:rPr lang="en-US" sz="2400" b="1" dirty="0" err="1">
                <a:latin typeface="Bookman Old Style"/>
              </a:rPr>
              <a:t>напон</a:t>
            </a:r>
            <a:r>
              <a:rPr lang="en-US" sz="2400" b="1" dirty="0">
                <a:latin typeface="Bookman Old Style"/>
              </a:rPr>
              <a:t> и </a:t>
            </a:r>
            <a:r>
              <a:rPr lang="en-US" sz="2400" b="1" dirty="0" err="1">
                <a:latin typeface="Bookman Old Style"/>
              </a:rPr>
              <a:t>струја</a:t>
            </a:r>
            <a:r>
              <a:rPr lang="en-US" sz="2400" b="1" dirty="0">
                <a:latin typeface="Bookman Old Style"/>
              </a:rPr>
              <a:t> </a:t>
            </a:r>
            <a:r>
              <a:rPr lang="en-US" sz="2400" b="1" dirty="0" err="1">
                <a:latin typeface="Bookman Old Style"/>
              </a:rPr>
              <a:t>нису</a:t>
            </a:r>
            <a:r>
              <a:rPr lang="en-US" sz="2400" b="1" dirty="0">
                <a:latin typeface="Bookman Old Style"/>
              </a:rPr>
              <a:t> у </a:t>
            </a:r>
            <a:r>
              <a:rPr lang="en-US" sz="2400" b="1" dirty="0" err="1">
                <a:latin typeface="Bookman Old Style"/>
              </a:rPr>
              <a:t>фази</a:t>
            </a:r>
            <a:r>
              <a:rPr lang="en-US" sz="2400" b="1" dirty="0">
                <a:latin typeface="Bookman Old Style"/>
              </a:rPr>
              <a:t>, </a:t>
            </a:r>
            <a:r>
              <a:rPr lang="en-US" sz="2400" b="1" dirty="0" err="1">
                <a:latin typeface="Bookman Old Style"/>
              </a:rPr>
              <a:t>већ</a:t>
            </a:r>
            <a:r>
              <a:rPr lang="en-US" sz="2400" b="1" dirty="0">
                <a:latin typeface="Bookman Old Style"/>
              </a:rPr>
              <a:t> </a:t>
            </a:r>
            <a:r>
              <a:rPr lang="en-US" sz="2400" b="1" dirty="0" err="1">
                <a:latin typeface="Bookman Old Style"/>
              </a:rPr>
              <a:t>је</a:t>
            </a:r>
            <a:r>
              <a:rPr lang="en-US" sz="2400" b="1" dirty="0">
                <a:latin typeface="Bookman Old Style"/>
              </a:rPr>
              <a:t> </a:t>
            </a:r>
            <a:r>
              <a:rPr lang="en-US" sz="2400" b="1" dirty="0" err="1">
                <a:latin typeface="Bookman Old Style"/>
              </a:rPr>
              <a:t>напон</a:t>
            </a:r>
            <a:r>
              <a:rPr lang="en-US" sz="2400" b="1" dirty="0">
                <a:latin typeface="Bookman Old Style"/>
              </a:rPr>
              <a:t> </a:t>
            </a:r>
            <a:r>
              <a:rPr lang="en-US" sz="2400" b="1" dirty="0" err="1">
                <a:latin typeface="Bookman Old Style"/>
              </a:rPr>
              <a:t>фазно</a:t>
            </a:r>
            <a:r>
              <a:rPr lang="en-US" sz="2400" b="1" dirty="0">
                <a:latin typeface="Bookman Old Style"/>
              </a:rPr>
              <a:t> </a:t>
            </a:r>
            <a:r>
              <a:rPr lang="en-US" sz="2400" b="1" dirty="0" err="1">
                <a:latin typeface="Bookman Old Style"/>
              </a:rPr>
              <a:t>померен</a:t>
            </a:r>
            <a:r>
              <a:rPr lang="en-US" sz="2400" b="1" dirty="0">
                <a:latin typeface="Bookman Old Style"/>
              </a:rPr>
              <a:t> у </a:t>
            </a:r>
            <a:r>
              <a:rPr lang="en-US" sz="2400" b="1" dirty="0" err="1">
                <a:latin typeface="Bookman Old Style"/>
              </a:rPr>
              <a:t>односу</a:t>
            </a:r>
            <a:r>
              <a:rPr lang="en-US" sz="2400" b="1" dirty="0">
                <a:latin typeface="Bookman Old Style"/>
              </a:rPr>
              <a:t> </a:t>
            </a:r>
            <a:r>
              <a:rPr lang="en-US" sz="2400" b="1" dirty="0" err="1">
                <a:latin typeface="Bookman Old Style"/>
              </a:rPr>
              <a:t>на</a:t>
            </a:r>
            <a:r>
              <a:rPr lang="en-US" sz="2400" b="1" dirty="0">
                <a:latin typeface="Bookman Old Style"/>
              </a:rPr>
              <a:t> </a:t>
            </a:r>
            <a:r>
              <a:rPr lang="en-US" sz="2400" b="1" dirty="0" err="1">
                <a:latin typeface="Bookman Old Style"/>
              </a:rPr>
              <a:t>струју</a:t>
            </a:r>
            <a:r>
              <a:rPr lang="en-US" sz="2400" b="1" dirty="0">
                <a:latin typeface="Bookman Old Style"/>
              </a:rPr>
              <a:t> </a:t>
            </a:r>
            <a:r>
              <a:rPr lang="en-US" sz="2400" b="1" dirty="0" err="1">
                <a:latin typeface="Bookman Old Style"/>
              </a:rPr>
              <a:t>за</a:t>
            </a:r>
            <a:r>
              <a:rPr lang="en-US" sz="2400" b="1" dirty="0">
                <a:latin typeface="Bookman Old Style"/>
              </a:rPr>
              <a:t> </a:t>
            </a:r>
            <a:r>
              <a:rPr lang="en-US" sz="2400" b="1" dirty="0" err="1">
                <a:latin typeface="Bookman Old Style"/>
              </a:rPr>
              <a:t>угао</a:t>
            </a:r>
            <a:r>
              <a:rPr lang="en-US" sz="2400" b="1" dirty="0">
                <a:latin typeface="Cambria"/>
              </a:rPr>
              <a:t> </a:t>
            </a:r>
            <a:r>
              <a:rPr lang="en-US" sz="2400" b="1" dirty="0">
                <a:latin typeface="Bookman Old Style"/>
              </a:rPr>
              <a:t>φ</a:t>
            </a:r>
            <a:r>
              <a:rPr lang="en-US" sz="2400" b="1" dirty="0">
                <a:latin typeface="Cambria"/>
              </a:rPr>
              <a:t>.</a:t>
            </a:r>
            <a:endParaRPr lang="en-US"/>
          </a:p>
          <a:p>
            <a:pPr marL="285750" indent="-285750" algn="ctr">
              <a:spcBef>
                <a:spcPts val="0"/>
              </a:spcBef>
              <a:spcAft>
                <a:spcPts val="1000"/>
              </a:spcAft>
              <a:buChar char="•"/>
            </a:pPr>
            <a:endParaRPr lang="en-US" sz="2400" b="1" dirty="0">
              <a:latin typeface="Cambria"/>
            </a:endParaRPr>
          </a:p>
          <a:p>
            <a:pPr marL="285750" indent="-285750" algn="ctr">
              <a:spcBef>
                <a:spcPts val="0"/>
              </a:spcBef>
              <a:spcAft>
                <a:spcPts val="1000"/>
              </a:spcAft>
              <a:buChar char="•"/>
            </a:pPr>
            <a:endParaRPr lang="en-US" sz="2400" b="1" dirty="0">
              <a:latin typeface="Cambria"/>
            </a:endParaRPr>
          </a:p>
          <a:p>
            <a:pPr marL="285750" indent="-285750" algn="ctr">
              <a:spcBef>
                <a:spcPts val="0"/>
              </a:spcBef>
              <a:spcAft>
                <a:spcPts val="1000"/>
              </a:spcAft>
              <a:buChar char="•"/>
            </a:pPr>
            <a:r>
              <a:rPr lang="en-US" sz="2400" b="1" dirty="0" err="1">
                <a:latin typeface="Bookman Old Style"/>
              </a:rPr>
              <a:t>компонента</a:t>
            </a:r>
            <a:r>
              <a:rPr lang="en-US" sz="2400" b="1" dirty="0">
                <a:latin typeface="Bookman Old Style"/>
              </a:rPr>
              <a:t> </a:t>
            </a:r>
            <a:r>
              <a:rPr lang="en-US" sz="2400" b="1" dirty="0" err="1">
                <a:latin typeface="Bookman Old Style"/>
              </a:rPr>
              <a:t>напона</a:t>
            </a:r>
            <a:r>
              <a:rPr lang="en-US" sz="2400" b="1" dirty="0">
                <a:latin typeface="Bookman Old Style"/>
              </a:rPr>
              <a:t> </a:t>
            </a:r>
            <a:r>
              <a:rPr lang="en-US" sz="2400" b="1" dirty="0" err="1">
                <a:latin typeface="Bookman Old Style"/>
              </a:rPr>
              <a:t>U</a:t>
            </a:r>
            <a:r>
              <a:rPr lang="en-US" sz="1600" b="1" dirty="0" err="1">
                <a:latin typeface="Bookman Old Style"/>
              </a:rPr>
              <a:t>ef</a:t>
            </a:r>
            <a:r>
              <a:rPr lang="en-US" sz="2400" b="1" dirty="0">
                <a:latin typeface="Bookman Old Style"/>
              </a:rPr>
              <a:t> </a:t>
            </a:r>
            <a:r>
              <a:rPr lang="en-US" sz="2400" b="1" dirty="0" err="1">
                <a:latin typeface="Bookman Old Style"/>
              </a:rPr>
              <a:t>cosφ</a:t>
            </a:r>
            <a:r>
              <a:rPr lang="en-US" sz="2400" b="1" dirty="0">
                <a:latin typeface="Bookman Old Style"/>
              </a:rPr>
              <a:t> - у </a:t>
            </a:r>
            <a:r>
              <a:rPr lang="en-US" sz="2400" b="1" dirty="0" err="1">
                <a:latin typeface="Bookman Old Style"/>
              </a:rPr>
              <a:t>фази</a:t>
            </a:r>
            <a:r>
              <a:rPr lang="en-US" sz="2400" b="1" dirty="0">
                <a:latin typeface="Bookman Old Style"/>
              </a:rPr>
              <a:t> </a:t>
            </a:r>
            <a:r>
              <a:rPr lang="en-US" sz="2400" b="1" dirty="0" err="1">
                <a:latin typeface="Bookman Old Style"/>
              </a:rPr>
              <a:t>са</a:t>
            </a:r>
            <a:r>
              <a:rPr lang="en-US" sz="2400" b="1" dirty="0">
                <a:latin typeface="Bookman Old Style"/>
              </a:rPr>
              <a:t> </a:t>
            </a:r>
            <a:r>
              <a:rPr lang="en-US" sz="2400" b="1" dirty="0" err="1">
                <a:latin typeface="Bookman Old Style"/>
              </a:rPr>
              <a:t>струјом</a:t>
            </a:r>
            <a:endParaRPr lang="en-US" sz="2400" b="1">
              <a:latin typeface="Bookman Old Style"/>
            </a:endParaRPr>
          </a:p>
          <a:p>
            <a:pPr marL="285750" indent="-285750" algn="ctr">
              <a:spcBef>
                <a:spcPts val="0"/>
              </a:spcBef>
              <a:spcAft>
                <a:spcPts val="1000"/>
              </a:spcAft>
              <a:buChar char="•"/>
            </a:pPr>
            <a:r>
              <a:rPr lang="en-US" sz="2400" b="1" dirty="0" err="1">
                <a:latin typeface="Bookman Old Style"/>
              </a:rPr>
              <a:t>компонента</a:t>
            </a:r>
            <a:r>
              <a:rPr lang="en-US" sz="2400" b="1" dirty="0">
                <a:latin typeface="Bookman Old Style"/>
              </a:rPr>
              <a:t> </a:t>
            </a:r>
            <a:r>
              <a:rPr lang="en-US" sz="2400" b="1" dirty="0" err="1">
                <a:latin typeface="Bookman Old Style"/>
              </a:rPr>
              <a:t>напона</a:t>
            </a:r>
            <a:r>
              <a:rPr lang="en-US" sz="2400" b="1" dirty="0">
                <a:latin typeface="Bookman Old Style"/>
              </a:rPr>
              <a:t> </a:t>
            </a:r>
            <a:r>
              <a:rPr lang="en-US" sz="2400" b="1" dirty="0" err="1">
                <a:latin typeface="Bookman Old Style"/>
              </a:rPr>
              <a:t>U</a:t>
            </a:r>
            <a:r>
              <a:rPr lang="en-US" sz="1600" b="1" dirty="0" err="1">
                <a:latin typeface="Bookman Old Style"/>
              </a:rPr>
              <a:t>ef</a:t>
            </a:r>
            <a:r>
              <a:rPr lang="en-US" sz="2400" b="1" dirty="0">
                <a:latin typeface="Bookman Old Style"/>
              </a:rPr>
              <a:t> </a:t>
            </a:r>
            <a:r>
              <a:rPr lang="en-US" sz="2400" b="1" dirty="0" err="1">
                <a:latin typeface="Bookman Old Style"/>
              </a:rPr>
              <a:t>sinφ</a:t>
            </a:r>
            <a:r>
              <a:rPr lang="en-US" sz="2400" b="1" dirty="0">
                <a:latin typeface="Bookman Old Style"/>
              </a:rPr>
              <a:t> - </a:t>
            </a:r>
            <a:r>
              <a:rPr lang="en-US" sz="2400" b="1" dirty="0" err="1">
                <a:latin typeface="Bookman Old Style"/>
              </a:rPr>
              <a:t>нормална</a:t>
            </a:r>
            <a:r>
              <a:rPr lang="en-US" sz="2400" b="1" dirty="0">
                <a:latin typeface="Bookman Old Style"/>
              </a:rPr>
              <a:t> </a:t>
            </a:r>
            <a:r>
              <a:rPr lang="en-US" sz="2400" b="1" dirty="0" err="1">
                <a:latin typeface="Bookman Old Style"/>
              </a:rPr>
              <a:t>на</a:t>
            </a:r>
            <a:r>
              <a:rPr lang="en-US" sz="2400" b="1" dirty="0">
                <a:latin typeface="Bookman Old Style"/>
              </a:rPr>
              <a:t> </a:t>
            </a:r>
            <a:r>
              <a:rPr lang="en-US" sz="2400" b="1" dirty="0" err="1">
                <a:latin typeface="Bookman Old Style"/>
              </a:rPr>
              <a:t>струју</a:t>
            </a:r>
            <a:endParaRPr lang="en-US" sz="2400" b="1" dirty="0">
              <a:latin typeface="Bookman Old Style"/>
            </a:endParaRPr>
          </a:p>
          <a:p>
            <a:endParaRPr lang="en-US" sz="2400" b="1" dirty="0">
              <a:latin typeface="Cambria"/>
            </a:endParaRPr>
          </a:p>
        </p:txBody>
      </p:sp>
      <p:pic>
        <p:nvPicPr>
          <p:cNvPr id="6" name="Picture 6" descr="2016-11-08_20-32-29.jpg">
            <a:extLst>
              <a:ext uri="{FF2B5EF4-FFF2-40B4-BE49-F238E27FC236}">
                <a16:creationId xmlns:a16="http://schemas.microsoft.com/office/drawing/2014/main" id="{600ADCEB-0935-495E-A9F8-18486362F4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9706" y="4138228"/>
            <a:ext cx="3076191" cy="2343356"/>
          </a:xfrm>
          <a:prstGeom prst="roundRect">
            <a:avLst>
              <a:gd name="adj" fmla="val 5453"/>
            </a:avLst>
          </a:prstGeom>
          <a:ln w="50800" cap="sq" cmpd="dbl">
            <a:noFill/>
            <a:miter lim="800000"/>
          </a:ln>
          <a:effectLst/>
        </p:spPr>
      </p:pic>
      <p:pic>
        <p:nvPicPr>
          <p:cNvPr id="4" name="Picture 4" descr="25.jpg">
            <a:extLst>
              <a:ext uri="{FF2B5EF4-FFF2-40B4-BE49-F238E27FC236}">
                <a16:creationId xmlns:a16="http://schemas.microsoft.com/office/drawing/2014/main" id="{AC5E4BDA-F529-417E-9274-4D4661ABF3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923" y="4167119"/>
            <a:ext cx="3075561" cy="2291612"/>
          </a:xfrm>
          <a:prstGeom prst="roundRect">
            <a:avLst>
              <a:gd name="adj" fmla="val 5453"/>
            </a:avLst>
          </a:prstGeom>
          <a:ln w="50800" cap="sq" cmpd="dbl">
            <a:noFill/>
            <a:miter lim="800000"/>
          </a:ln>
          <a:effectLst/>
        </p:spPr>
      </p:pic>
      <p:pic>
        <p:nvPicPr>
          <p:cNvPr id="260" name="Picture 260" descr="2016-11-08_20-32-53.jpg">
            <a:extLst>
              <a:ext uri="{FF2B5EF4-FFF2-40B4-BE49-F238E27FC236}">
                <a16:creationId xmlns:a16="http://schemas.microsoft.com/office/drawing/2014/main" id="{9DFE1AA8-754C-47E6-9D56-F6BA665409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8248" y="4051555"/>
            <a:ext cx="3992489" cy="2513091"/>
          </a:xfrm>
          <a:prstGeom prst="roundRect">
            <a:avLst>
              <a:gd name="adj" fmla="val 5453"/>
            </a:avLst>
          </a:prstGeom>
          <a:ln w="50800" cap="sq" cmpd="dbl">
            <a:noFill/>
            <a:miter lim="800000"/>
          </a:ln>
          <a:effectLst/>
        </p:spPr>
      </p:pic>
    </p:spTree>
    <p:extLst>
      <p:ext uri="{BB962C8B-B14F-4D97-AF65-F5344CB8AC3E}">
        <p14:creationId xmlns:p14="http://schemas.microsoft.com/office/powerpoint/2010/main" val="1673560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95AA3-EA9F-4F23-8B6B-D848F754B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829" y="1333500"/>
            <a:ext cx="10131425" cy="364913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az-Cyrl-AZ" sz="3200">
                <a:latin typeface="Bookman Old Style"/>
              </a:rPr>
              <a:t>Производ струје и компоненте напона која је у фази са струјом представља активну снагу:</a:t>
            </a:r>
            <a:endParaRPr lang="en-US"/>
          </a:p>
          <a:p>
            <a:pPr algn="ctr">
              <a:buClr>
                <a:srgbClr val="FFFFFF"/>
              </a:buClr>
            </a:pPr>
            <a:r>
              <a:rPr lang="az-Cyrl-AZ" sz="3200">
                <a:latin typeface="Bookman Old Style"/>
              </a:rPr>
              <a:t>cosφ - фактор снаге.</a:t>
            </a:r>
          </a:p>
          <a:p>
            <a:pPr algn="ctr">
              <a:buClr>
                <a:srgbClr val="FFFFFF"/>
              </a:buClr>
            </a:pPr>
            <a:endParaRPr lang="az-Cyrl-AZ" sz="3200" dirty="0">
              <a:latin typeface="Bookman Old Style"/>
            </a:endParaRPr>
          </a:p>
          <a:p>
            <a:pPr marL="0" indent="0" algn="ctr">
              <a:buClr>
                <a:srgbClr val="FFFFFF"/>
              </a:buClr>
              <a:buNone/>
            </a:pPr>
            <a:r>
              <a:rPr lang="az-Cyrl-AZ" sz="5400">
                <a:latin typeface="Bookman Old Style"/>
              </a:rPr>
              <a:t>P</a:t>
            </a:r>
            <a:r>
              <a:rPr lang="az-Cyrl-AZ" sz="2800">
                <a:latin typeface="Bookman Old Style"/>
              </a:rPr>
              <a:t>a</a:t>
            </a:r>
            <a:r>
              <a:rPr lang="az-Cyrl-AZ" sz="5400">
                <a:latin typeface="Bookman Old Style"/>
              </a:rPr>
              <a:t>=U</a:t>
            </a:r>
            <a:r>
              <a:rPr lang="az-Cyrl-AZ" sz="2800">
                <a:latin typeface="Bookman Old Style"/>
              </a:rPr>
              <a:t>ef</a:t>
            </a:r>
            <a:r>
              <a:rPr lang="az-Cyrl-AZ" sz="5400">
                <a:latin typeface="Bookman Old Style"/>
              </a:rPr>
              <a:t>I</a:t>
            </a:r>
            <a:r>
              <a:rPr lang="az-Cyrl-AZ" sz="2800">
                <a:latin typeface="Bookman Old Style"/>
              </a:rPr>
              <a:t>ef</a:t>
            </a:r>
            <a:r>
              <a:rPr lang="az-Cyrl-AZ" sz="5400">
                <a:latin typeface="Bookman Old Style"/>
              </a:rPr>
              <a:t>cosφ</a:t>
            </a:r>
          </a:p>
          <a:p>
            <a:pPr marL="0" indent="0" algn="ctr">
              <a:buNone/>
            </a:pPr>
            <a:endParaRPr lang="az-Cyrl-AZ" sz="5400" dirty="0">
              <a:latin typeface="Bookman Old Style"/>
            </a:endParaRPr>
          </a:p>
          <a:p>
            <a:pPr algn="ctr">
              <a:buNone/>
            </a:pPr>
            <a:r>
              <a:rPr lang="az-Cyrl-AZ" sz="5400">
                <a:latin typeface="Bookman Old Style"/>
              </a:rPr>
              <a:t>А</a:t>
            </a:r>
            <a:r>
              <a:rPr lang="az-Cyrl-AZ" sz="3200">
                <a:latin typeface="Bookman Old Style"/>
              </a:rPr>
              <a:t>ктивна снага – процес довођења енергије у коло, при чему се она троши у колу (врши рад).</a:t>
            </a:r>
          </a:p>
        </p:txBody>
      </p:sp>
    </p:spTree>
    <p:extLst>
      <p:ext uri="{BB962C8B-B14F-4D97-AF65-F5344CB8AC3E}">
        <p14:creationId xmlns:p14="http://schemas.microsoft.com/office/powerpoint/2010/main" val="4233914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DA7F0-E041-41C3-9D73-E28B18EFB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23" y="1819275"/>
            <a:ext cx="10131425" cy="3649133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ctr">
              <a:buNone/>
            </a:pPr>
            <a:r>
              <a:rPr lang="en-US" sz="2800" dirty="0" err="1">
                <a:latin typeface="Bookman Old Style"/>
              </a:rPr>
              <a:t>Најповољнији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случај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је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када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је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фактор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снаге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једнак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јединици</a:t>
            </a:r>
            <a:r>
              <a:rPr lang="en-US" sz="2800" dirty="0">
                <a:latin typeface="Bookman Old Style"/>
              </a:rPr>
              <a:t> (φ=0, </a:t>
            </a:r>
            <a:r>
              <a:rPr lang="en-US" sz="2800" dirty="0" err="1">
                <a:latin typeface="Bookman Old Style"/>
              </a:rPr>
              <a:t>струја</a:t>
            </a:r>
            <a:r>
              <a:rPr lang="en-US" sz="2800" dirty="0">
                <a:latin typeface="Bookman Old Style"/>
              </a:rPr>
              <a:t> и </a:t>
            </a:r>
            <a:r>
              <a:rPr lang="en-US" sz="2800" dirty="0" err="1">
                <a:latin typeface="Bookman Old Style"/>
              </a:rPr>
              <a:t>напон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су</a:t>
            </a:r>
            <a:r>
              <a:rPr lang="en-US" sz="2800" dirty="0">
                <a:latin typeface="Bookman Old Style"/>
              </a:rPr>
              <a:t> у </a:t>
            </a:r>
            <a:r>
              <a:rPr lang="en-US" sz="2800" dirty="0" err="1">
                <a:latin typeface="Bookman Old Style"/>
              </a:rPr>
              <a:t>фази</a:t>
            </a:r>
            <a:r>
              <a:rPr lang="en-US" sz="2800" dirty="0">
                <a:latin typeface="Bookman Old Style"/>
              </a:rPr>
              <a:t>). </a:t>
            </a:r>
            <a:r>
              <a:rPr lang="en-US" sz="2800" dirty="0" err="1">
                <a:latin typeface="Bookman Old Style"/>
              </a:rPr>
              <a:t>Фактор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снаге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је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једнак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јединици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када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је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редно</a:t>
            </a:r>
            <a:r>
              <a:rPr lang="en-US" sz="2800" dirty="0">
                <a:latin typeface="Bookman Old Style"/>
              </a:rPr>
              <a:t> RLC </a:t>
            </a:r>
            <a:r>
              <a:rPr lang="en-US" sz="2800" dirty="0" err="1">
                <a:latin typeface="Bookman Old Style"/>
              </a:rPr>
              <a:t>коло</a:t>
            </a:r>
            <a:r>
              <a:rPr lang="en-US" sz="2800" dirty="0">
                <a:latin typeface="Bookman Old Style"/>
              </a:rPr>
              <a:t> у </a:t>
            </a:r>
            <a:r>
              <a:rPr lang="en-US" sz="2800" dirty="0" err="1">
                <a:latin typeface="Bookman Old Style"/>
              </a:rPr>
              <a:t>резонанцији</a:t>
            </a:r>
            <a:r>
              <a:rPr lang="en-US" sz="2800" dirty="0">
                <a:latin typeface="Bookman Old Style"/>
              </a:rPr>
              <a:t>. </a:t>
            </a:r>
            <a:r>
              <a:rPr lang="en-US" sz="2800" dirty="0" err="1">
                <a:latin typeface="Bookman Old Style"/>
              </a:rPr>
              <a:t>Пошто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потрошачи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електричне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енергије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најчешће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имају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индуктивну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отпорност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фактор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снаге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је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мањи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од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јединице</a:t>
            </a:r>
            <a:r>
              <a:rPr lang="en-US" sz="2800" dirty="0">
                <a:latin typeface="Bookman Old Style"/>
              </a:rPr>
              <a:t>. </a:t>
            </a:r>
            <a:r>
              <a:rPr lang="en-US" sz="2800" dirty="0" err="1">
                <a:latin typeface="Bookman Old Style"/>
              </a:rPr>
              <a:t>Ово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условљава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губитак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електричне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енергије</a:t>
            </a:r>
            <a:r>
              <a:rPr lang="en-US" sz="2800" dirty="0">
                <a:latin typeface="Bookman Old Style"/>
              </a:rPr>
              <a:t>. </a:t>
            </a:r>
            <a:r>
              <a:rPr lang="en-US" sz="2800" dirty="0" err="1">
                <a:latin typeface="Bookman Old Style"/>
              </a:rPr>
              <a:t>Зато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се</a:t>
            </a:r>
            <a:r>
              <a:rPr lang="en-US" sz="2800" dirty="0">
                <a:latin typeface="Bookman Old Style"/>
              </a:rPr>
              <a:t> у </a:t>
            </a:r>
            <a:r>
              <a:rPr lang="en-US" sz="2800" dirty="0" err="1">
                <a:latin typeface="Bookman Old Style"/>
              </a:rPr>
              <a:t>мрежу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наизменичне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струје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додају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стални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капацитивни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потрошачи</a:t>
            </a:r>
            <a:r>
              <a:rPr lang="en-US" sz="2800" dirty="0">
                <a:latin typeface="Bookman Old Style"/>
              </a:rPr>
              <a:t> (</a:t>
            </a:r>
            <a:r>
              <a:rPr lang="en-US" sz="2800" dirty="0" err="1">
                <a:latin typeface="Bookman Old Style"/>
              </a:rPr>
              <a:t>кондензатори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за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поправку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фактора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снаге</a:t>
            </a:r>
            <a:r>
              <a:rPr lang="en-US" sz="2800" dirty="0">
                <a:latin typeface="Bookman Old Style"/>
              </a:rPr>
              <a:t>), </a:t>
            </a:r>
            <a:r>
              <a:rPr lang="en-US" sz="2800" dirty="0" err="1">
                <a:latin typeface="Bookman Old Style"/>
              </a:rPr>
              <a:t>чиме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се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постиже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да</a:t>
            </a:r>
            <a:r>
              <a:rPr lang="en-US" sz="2800" dirty="0">
                <a:latin typeface="Bookman Old Style"/>
              </a:rPr>
              <a:t> </a:t>
            </a:r>
            <a:r>
              <a:rPr lang="en-US" sz="2800" dirty="0" err="1">
                <a:latin typeface="Bookman Old Style"/>
              </a:rPr>
              <a:t>је</a:t>
            </a:r>
            <a:r>
              <a:rPr lang="en-US" sz="2800" dirty="0">
                <a:latin typeface="Bookman Old Style"/>
              </a:rPr>
              <a:t>:</a:t>
            </a:r>
            <a:endParaRPr lang="en-US"/>
          </a:p>
          <a:p>
            <a:pPr algn="ctr">
              <a:buClr>
                <a:srgbClr val="FFFFFF"/>
              </a:buClr>
            </a:pPr>
            <a:endParaRPr lang="en-US" sz="2800" dirty="0">
              <a:latin typeface="Bookman Old Style"/>
            </a:endParaRPr>
          </a:p>
          <a:p>
            <a:pPr algn="ctr">
              <a:buClr>
                <a:srgbClr val="FFFFFF"/>
              </a:buClr>
            </a:pPr>
            <a:r>
              <a:rPr lang="en-US" sz="2800" dirty="0">
                <a:latin typeface="Bookman Old Style"/>
              </a:rPr>
              <a:t>Cosφ≥0,85</a:t>
            </a:r>
          </a:p>
          <a:p>
            <a:pPr algn="ctr">
              <a:buClr>
                <a:srgbClr val="FFFFFF"/>
              </a:buClr>
            </a:pPr>
            <a:endParaRPr lang="en-US" sz="2800" dirty="0">
              <a:latin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235205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01838-EED6-4A5A-87FE-EB92561EC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686" y="1219200"/>
            <a:ext cx="10131425" cy="4153040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n-US" sz="5400" dirty="0" err="1">
                <a:latin typeface="Bookman Old Style"/>
              </a:rPr>
              <a:t>Производ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струје</a:t>
            </a:r>
            <a:r>
              <a:rPr lang="en-US" sz="5400" dirty="0">
                <a:latin typeface="Bookman Old Style"/>
              </a:rPr>
              <a:t> и </a:t>
            </a:r>
            <a:r>
              <a:rPr lang="en-US" sz="5400" dirty="0" err="1">
                <a:latin typeface="Bookman Old Style"/>
              </a:rPr>
              <a:t>компоненте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напона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која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је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нормална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на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струју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представља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реактивну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снагу</a:t>
            </a:r>
            <a:r>
              <a:rPr lang="en-US" sz="5400" dirty="0">
                <a:latin typeface="Bookman Old Style"/>
              </a:rPr>
              <a:t>:</a:t>
            </a:r>
          </a:p>
          <a:p>
            <a:pPr marL="0" indent="0" algn="ctr">
              <a:buNone/>
            </a:pPr>
            <a:endParaRPr lang="en-US" sz="3200" dirty="0">
              <a:latin typeface="Bookman Old Style"/>
            </a:endParaRPr>
          </a:p>
          <a:p>
            <a:pPr marL="0" indent="0" algn="ctr">
              <a:buClr>
                <a:srgbClr val="FFFFFF"/>
              </a:buClr>
              <a:buNone/>
            </a:pPr>
            <a:r>
              <a:rPr lang="en-US" sz="8800" dirty="0" err="1">
                <a:latin typeface="Bookman Old Style"/>
              </a:rPr>
              <a:t>P</a:t>
            </a:r>
            <a:r>
              <a:rPr lang="en-US" sz="5400" dirty="0" err="1">
                <a:latin typeface="Bookman Old Style"/>
              </a:rPr>
              <a:t>r</a:t>
            </a:r>
            <a:r>
              <a:rPr lang="en-US" sz="8800" dirty="0">
                <a:latin typeface="Bookman Old Style"/>
              </a:rPr>
              <a:t>=</a:t>
            </a:r>
            <a:r>
              <a:rPr lang="en-US" sz="8800" dirty="0" err="1">
                <a:latin typeface="Bookman Old Style"/>
              </a:rPr>
              <a:t>U</a:t>
            </a:r>
            <a:r>
              <a:rPr lang="en-US" sz="5400" dirty="0" err="1">
                <a:latin typeface="Bookman Old Style"/>
              </a:rPr>
              <a:t>ef</a:t>
            </a:r>
            <a:r>
              <a:rPr lang="en-US" sz="8800" dirty="0" err="1">
                <a:latin typeface="Bookman Old Style"/>
              </a:rPr>
              <a:t>I</a:t>
            </a:r>
            <a:r>
              <a:rPr lang="en-US" sz="5400" dirty="0" err="1">
                <a:latin typeface="Bookman Old Style"/>
              </a:rPr>
              <a:t>ef</a:t>
            </a:r>
            <a:r>
              <a:rPr lang="en-US" sz="8800" dirty="0" err="1">
                <a:latin typeface="Bookman Old Style"/>
              </a:rPr>
              <a:t>sinφ</a:t>
            </a:r>
            <a:endParaRPr lang="en-US" sz="8800" dirty="0">
              <a:latin typeface="Bookman Old Style"/>
            </a:endParaRPr>
          </a:p>
          <a:p>
            <a:pPr marL="0" indent="0" algn="ctr">
              <a:buNone/>
            </a:pPr>
            <a:endParaRPr lang="en-US" sz="3200" dirty="0">
              <a:latin typeface="Bookman Old Style"/>
            </a:endParaRPr>
          </a:p>
          <a:p>
            <a:pPr algn="ctr">
              <a:buNone/>
            </a:pPr>
            <a:r>
              <a:rPr lang="en-US" sz="5400" dirty="0" err="1">
                <a:latin typeface="Bookman Old Style"/>
              </a:rPr>
              <a:t>Реактивна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снага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се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смањује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смањивањем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разлике</a:t>
            </a:r>
            <a:r>
              <a:rPr lang="en-US" sz="5400" dirty="0">
                <a:latin typeface="Bookman Old Style"/>
              </a:rPr>
              <a:t> у </a:t>
            </a:r>
            <a:r>
              <a:rPr lang="en-US" sz="5400" dirty="0" err="1">
                <a:latin typeface="Bookman Old Style"/>
              </a:rPr>
              <a:t>фази</a:t>
            </a:r>
            <a:r>
              <a:rPr lang="en-US" sz="5400" dirty="0">
                <a:latin typeface="Bookman Old Style"/>
              </a:rPr>
              <a:t>.</a:t>
            </a:r>
          </a:p>
          <a:p>
            <a:pPr algn="ctr">
              <a:buNone/>
            </a:pPr>
            <a:r>
              <a:rPr lang="en-US" sz="5400" dirty="0" err="1">
                <a:latin typeface="Bookman Old Style"/>
              </a:rPr>
              <a:t>Реактивна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снага</a:t>
            </a:r>
            <a:endParaRPr lang="en-US" sz="5400" dirty="0">
              <a:latin typeface="Bookman Old Style"/>
            </a:endParaRPr>
          </a:p>
          <a:p>
            <a:pPr algn="ctr">
              <a:buNone/>
            </a:pPr>
            <a:r>
              <a:rPr lang="en-US" sz="5400" dirty="0">
                <a:latin typeface="Bookman Old Style"/>
              </a:rPr>
              <a:t>- </a:t>
            </a:r>
            <a:r>
              <a:rPr lang="en-US" sz="5400" dirty="0" err="1">
                <a:latin typeface="Bookman Old Style"/>
              </a:rPr>
              <a:t>не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може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да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се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искористи</a:t>
            </a:r>
          </a:p>
          <a:p>
            <a:pPr algn="ctr">
              <a:buNone/>
            </a:pPr>
            <a:r>
              <a:rPr lang="en-US" sz="5400" dirty="0">
                <a:latin typeface="Bookman Old Style"/>
              </a:rPr>
              <a:t>- </a:t>
            </a:r>
            <a:r>
              <a:rPr lang="en-US" sz="5400" dirty="0" err="1">
                <a:latin typeface="Bookman Old Style"/>
              </a:rPr>
              <a:t>описује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размену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енергије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између</a:t>
            </a:r>
            <a:r>
              <a:rPr lang="en-US" sz="5400" dirty="0">
                <a:latin typeface="Bookman Old Style"/>
              </a:rPr>
              <a:t> </a:t>
            </a:r>
            <a:r>
              <a:rPr lang="en-US" sz="5400" dirty="0" err="1">
                <a:latin typeface="Bookman Old Style"/>
              </a:rPr>
              <a:t>кола</a:t>
            </a:r>
            <a:r>
              <a:rPr lang="en-US" sz="5400" dirty="0">
                <a:latin typeface="Bookman Old Style"/>
              </a:rPr>
              <a:t> и </a:t>
            </a:r>
            <a:r>
              <a:rPr lang="en-US" sz="5400" dirty="0" err="1">
                <a:latin typeface="Bookman Old Style"/>
              </a:rPr>
              <a:t>извора</a:t>
            </a:r>
          </a:p>
          <a:p>
            <a:pPr marL="0" indent="0" algn="ctr">
              <a:buNone/>
            </a:pPr>
            <a:endParaRPr lang="en-US" sz="5400" dirty="0">
              <a:latin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3998957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3B602-30F1-4E3B-B22A-13ACB859B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149" y="1676400"/>
            <a:ext cx="10131425" cy="3649133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ctr">
              <a:buNone/>
            </a:pPr>
            <a:r>
              <a:rPr lang="en-US" sz="3200" dirty="0" err="1">
                <a:latin typeface="Bookman Old Style"/>
              </a:rPr>
              <a:t>Претварање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електричне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енергије</a:t>
            </a:r>
            <a:r>
              <a:rPr lang="en-US" sz="3200" dirty="0">
                <a:latin typeface="Bookman Old Style"/>
              </a:rPr>
              <a:t> у </a:t>
            </a:r>
            <a:r>
              <a:rPr lang="en-US" sz="3200" dirty="0" err="1">
                <a:latin typeface="Bookman Old Style"/>
              </a:rPr>
              <a:t>топлотну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одвија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се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само</a:t>
            </a:r>
            <a:r>
              <a:rPr lang="en-US" sz="3200" dirty="0">
                <a:latin typeface="Bookman Old Style"/>
              </a:rPr>
              <a:t> у </a:t>
            </a:r>
            <a:r>
              <a:rPr lang="en-US" sz="3200" dirty="0" err="1">
                <a:latin typeface="Bookman Old Style"/>
              </a:rPr>
              <a:t>потрошачима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са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активном</a:t>
            </a:r>
            <a:r>
              <a:rPr lang="en-US" sz="3200" dirty="0">
                <a:latin typeface="Bookman Old Style"/>
              </a:rPr>
              <a:t> (</a:t>
            </a:r>
            <a:r>
              <a:rPr lang="en-US" sz="3200" dirty="0" err="1">
                <a:latin typeface="Bookman Old Style"/>
              </a:rPr>
              <a:t>термогеном</a:t>
            </a:r>
            <a:r>
              <a:rPr lang="en-US" sz="3200" dirty="0">
                <a:latin typeface="Bookman Old Style"/>
              </a:rPr>
              <a:t>) </a:t>
            </a:r>
            <a:r>
              <a:rPr lang="en-US" sz="3200" dirty="0" err="1">
                <a:latin typeface="Bookman Old Style"/>
              </a:rPr>
              <a:t>отпорношћу</a:t>
            </a:r>
            <a:r>
              <a:rPr lang="en-US" sz="3200" dirty="0">
                <a:latin typeface="Bookman Old Style"/>
              </a:rPr>
              <a:t>. У </a:t>
            </a:r>
            <a:r>
              <a:rPr lang="en-US" sz="3200" dirty="0" err="1">
                <a:latin typeface="Bookman Old Style"/>
              </a:rPr>
              <a:t>калему</a:t>
            </a:r>
            <a:r>
              <a:rPr lang="en-US" sz="3200" dirty="0">
                <a:latin typeface="Bookman Old Style"/>
              </a:rPr>
              <a:t> и </a:t>
            </a:r>
            <a:r>
              <a:rPr lang="en-US" sz="3200" dirty="0" err="1">
                <a:latin typeface="Bookman Old Style"/>
              </a:rPr>
              <a:t>кондензатору</a:t>
            </a:r>
            <a:r>
              <a:rPr lang="en-US" sz="3200" dirty="0">
                <a:latin typeface="Bookman Old Style"/>
              </a:rPr>
              <a:t>, </a:t>
            </a:r>
            <a:r>
              <a:rPr lang="en-US" sz="3200" dirty="0" err="1">
                <a:latin typeface="Bookman Old Style"/>
              </a:rPr>
              <a:t>односно</a:t>
            </a:r>
            <a:r>
              <a:rPr lang="en-US" sz="3200" dirty="0">
                <a:latin typeface="Bookman Old Style"/>
              </a:rPr>
              <a:t> у </a:t>
            </a:r>
            <a:r>
              <a:rPr lang="en-US" sz="3200" dirty="0" err="1">
                <a:latin typeface="Bookman Old Style"/>
              </a:rPr>
              <a:t>елементима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са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индуктивном</a:t>
            </a:r>
            <a:r>
              <a:rPr lang="en-US" sz="3200" dirty="0">
                <a:latin typeface="Bookman Old Style"/>
              </a:rPr>
              <a:t> и </a:t>
            </a:r>
            <a:r>
              <a:rPr lang="en-US" sz="3200" dirty="0" err="1">
                <a:latin typeface="Bookman Old Style"/>
              </a:rPr>
              <a:t>капацитивном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отпорношћу</a:t>
            </a:r>
            <a:r>
              <a:rPr lang="en-US" sz="3200" dirty="0">
                <a:latin typeface="Bookman Old Style"/>
              </a:rPr>
              <a:t>, </a:t>
            </a:r>
            <a:r>
              <a:rPr lang="en-US" sz="3200" dirty="0" err="1">
                <a:latin typeface="Bookman Old Style"/>
              </a:rPr>
              <a:t>такво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претварање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је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занемарљиво</a:t>
            </a:r>
            <a:r>
              <a:rPr lang="en-US" sz="3200" dirty="0">
                <a:latin typeface="Bookman Old Style"/>
              </a:rPr>
              <a:t>. У </a:t>
            </a:r>
            <a:r>
              <a:rPr lang="en-US" sz="3200" dirty="0" err="1">
                <a:latin typeface="Bookman Old Style"/>
              </a:rPr>
              <a:t>овим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елементим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долази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само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до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узајамне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трансформације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електричне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енергије</a:t>
            </a:r>
            <a:r>
              <a:rPr lang="en-US" sz="3200" dirty="0">
                <a:latin typeface="Bookman Old Style"/>
              </a:rPr>
              <a:t> у </a:t>
            </a:r>
            <a:r>
              <a:rPr lang="en-US" sz="3200" dirty="0" err="1">
                <a:latin typeface="Bookman Old Style"/>
              </a:rPr>
              <a:t>магнетну</a:t>
            </a:r>
            <a:r>
              <a:rPr lang="en-US" sz="3200" dirty="0">
                <a:latin typeface="Bookman Old Style"/>
              </a:rPr>
              <a:t>, </a:t>
            </a:r>
            <a:r>
              <a:rPr lang="en-US" sz="3200" dirty="0" err="1">
                <a:latin typeface="Bookman Old Style"/>
              </a:rPr>
              <a:t>односно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до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претварања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енергије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електричног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поља</a:t>
            </a:r>
            <a:r>
              <a:rPr lang="en-US" sz="3200" dirty="0">
                <a:latin typeface="Bookman Old Style"/>
              </a:rPr>
              <a:t> у </a:t>
            </a:r>
            <a:r>
              <a:rPr lang="en-US" sz="3200" dirty="0" err="1">
                <a:latin typeface="Bookman Old Style"/>
              </a:rPr>
              <a:t>енергију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магнетног</a:t>
            </a:r>
            <a:r>
              <a:rPr lang="en-US" sz="3200" dirty="0">
                <a:latin typeface="Bookman Old Style"/>
              </a:rPr>
              <a:t> </a:t>
            </a:r>
            <a:r>
              <a:rPr lang="en-US" sz="3200" dirty="0" err="1">
                <a:latin typeface="Bookman Old Style"/>
              </a:rPr>
              <a:t>поља</a:t>
            </a:r>
            <a:r>
              <a:rPr lang="en-US" sz="3200" dirty="0">
                <a:latin typeface="Bookman Old Style"/>
              </a:rPr>
              <a:t> и </a:t>
            </a:r>
            <a:r>
              <a:rPr lang="en-US" sz="3200" dirty="0" err="1">
                <a:latin typeface="Bookman Old Style"/>
              </a:rPr>
              <a:t>обрнуто</a:t>
            </a:r>
            <a:r>
              <a:rPr lang="en-US" sz="3200" dirty="0">
                <a:latin typeface="Bookman Old Style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4139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F4EC6-2E55-483B-A153-8ADA6C2CB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77" y="1676400"/>
            <a:ext cx="10131425" cy="3649133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ctr">
              <a:buNone/>
            </a:pPr>
            <a:r>
              <a:rPr lang="az-Cyrl-AZ" sz="2400">
                <a:latin typeface="Bookman Old Style"/>
              </a:rPr>
              <a:t>Калем и кондензатор у електричном колу наизменичне струје доводе до померања фазе између напона и струје која условљава смањење активне снаге у колу наизменичне струје.</a:t>
            </a:r>
            <a:endParaRPr lang="az-Cyrl-AZ" sz="2400" dirty="0">
              <a:latin typeface="Bookman Old Style"/>
            </a:endParaRPr>
          </a:p>
          <a:p>
            <a:pPr marL="0" indent="0" algn="ctr">
              <a:buNone/>
            </a:pPr>
            <a:endParaRPr lang="az-Cyrl-AZ" sz="2400" dirty="0">
              <a:latin typeface="Bookman Old Style"/>
            </a:endParaRPr>
          </a:p>
          <a:p>
            <a:pPr algn="ctr">
              <a:buNone/>
            </a:pPr>
            <a:r>
              <a:rPr lang="az-Cyrl-AZ" sz="2400">
                <a:latin typeface="Bookman Old Style"/>
              </a:rPr>
              <a:t>Мерни уређаји електричне енергије наизменичне струје региструју само енергију која се трансформише у топлотну, механичку или неку другу врсту. Снага електричне енергије која неискоришћена пролази кроз потрошач враћа се натраг у извор. Та енергија бескорисно кружи у електричном колу наизменичне струје. Корисна (активна) снага наизменичне струје потиче само од струје која је у фази са напоном, а остатак снаге, односно енергије, враћа се натраг у електрични извор.</a:t>
            </a:r>
            <a:endParaRPr lang="az-Cyrl-AZ" sz="2400" dirty="0">
              <a:latin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3139991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E22E8-31E1-40F4-9244-372854DF9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943" y="2047875"/>
            <a:ext cx="10131425" cy="364913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400" dirty="0" err="1">
                <a:latin typeface="Bookman Old Style"/>
              </a:rPr>
              <a:t>Ако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је</a:t>
            </a:r>
            <a:r>
              <a:rPr lang="en-US" sz="2400" dirty="0">
                <a:latin typeface="Bookman Old Style"/>
              </a:rPr>
              <a:t> у </a:t>
            </a:r>
            <a:r>
              <a:rPr lang="en-US" sz="2400" dirty="0" err="1">
                <a:latin typeface="Bookman Old Style"/>
              </a:rPr>
              <a:t>коло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укључен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само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калем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или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кондензатор</a:t>
            </a:r>
            <a:r>
              <a:rPr lang="en-US" sz="2400" dirty="0">
                <a:latin typeface="Bookman Old Style"/>
              </a:rPr>
              <a:t>, </a:t>
            </a:r>
            <a:r>
              <a:rPr lang="en-US" sz="2400" dirty="0" err="1">
                <a:latin typeface="Bookman Old Style"/>
              </a:rPr>
              <a:t>фактор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снаге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је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cosφ</a:t>
            </a:r>
            <a:r>
              <a:rPr lang="en-US" sz="2400" dirty="0">
                <a:latin typeface="Bookman Old Style"/>
              </a:rPr>
              <a:t>=0 , </a:t>
            </a:r>
            <a:r>
              <a:rPr lang="en-US" sz="2400" dirty="0" err="1">
                <a:latin typeface="Bookman Old Style"/>
              </a:rPr>
              <a:t>па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је</a:t>
            </a:r>
            <a:r>
              <a:rPr lang="en-US" sz="2400" dirty="0">
                <a:latin typeface="Bookman Old Style"/>
              </a:rPr>
              <a:t> Pa=0 , </a:t>
            </a:r>
            <a:r>
              <a:rPr lang="en-US" sz="2400" dirty="0" err="1">
                <a:latin typeface="Bookman Old Style"/>
              </a:rPr>
              <a:t>док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је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реактивна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снага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максимална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Pr</a:t>
            </a:r>
            <a:r>
              <a:rPr lang="en-US" sz="2400" dirty="0">
                <a:latin typeface="Bookman Old Style"/>
              </a:rPr>
              <a:t>=</a:t>
            </a:r>
            <a:r>
              <a:rPr lang="en-US" sz="2400" dirty="0" err="1">
                <a:latin typeface="Bookman Old Style"/>
              </a:rPr>
              <a:t>UefIef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пошто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је</a:t>
            </a:r>
            <a:r>
              <a:rPr lang="en-US" sz="2400" dirty="0">
                <a:latin typeface="Bookman Old Style"/>
              </a:rPr>
              <a:t> </a:t>
            </a:r>
            <a:r>
              <a:rPr lang="en-US" sz="2400" dirty="0" err="1">
                <a:latin typeface="Bookman Old Style"/>
              </a:rPr>
              <a:t>sinφ</a:t>
            </a:r>
            <a:r>
              <a:rPr lang="en-US" sz="2400" dirty="0">
                <a:latin typeface="Bookman Old Style"/>
              </a:rPr>
              <a:t>=1. </a:t>
            </a:r>
            <a:r>
              <a:rPr lang="en-US" sz="2400" dirty="0" err="1">
                <a:latin typeface="Bookman Old Style"/>
              </a:rPr>
              <a:t>Зато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се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каже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да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су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калеми</a:t>
            </a:r>
            <a:r>
              <a:rPr lang="en-US" sz="2400" dirty="0">
                <a:latin typeface="Bookman Old Style"/>
              </a:rPr>
              <a:t> и </a:t>
            </a:r>
            <a:r>
              <a:rPr lang="en-US" sz="2400" dirty="0" err="1">
                <a:latin typeface="Bookman Old Style"/>
              </a:rPr>
              <a:t>кондензатори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реактивни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потрошачи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електричне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енергије</a:t>
            </a:r>
            <a:r>
              <a:rPr lang="en-US" sz="2400" dirty="0">
                <a:latin typeface="Bookman Old Style"/>
              </a:rPr>
              <a:t>.</a:t>
            </a:r>
          </a:p>
          <a:p>
            <a:pPr algn="ctr">
              <a:buClr>
                <a:srgbClr val="FFFFFF"/>
              </a:buClr>
            </a:pPr>
            <a:endParaRPr lang="en-US" sz="2400" dirty="0">
              <a:latin typeface="Bookman Old Style"/>
            </a:endParaRPr>
          </a:p>
          <a:p>
            <a:pPr algn="ctr">
              <a:buClr>
                <a:srgbClr val="FFFFFF"/>
              </a:buClr>
            </a:pPr>
            <a:r>
              <a:rPr lang="en-US" sz="2400" dirty="0" err="1">
                <a:latin typeface="Bookman Old Style"/>
              </a:rPr>
              <a:t>Мерне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јединице</a:t>
            </a:r>
            <a:r>
              <a:rPr lang="en-US" sz="2400" dirty="0">
                <a:latin typeface="Bookman Old Style"/>
              </a:rPr>
              <a:t>:</a:t>
            </a:r>
          </a:p>
          <a:p>
            <a:pPr algn="ctr">
              <a:buClr>
                <a:srgbClr val="FFFFFF"/>
              </a:buClr>
            </a:pPr>
            <a:r>
              <a:rPr lang="en-US" sz="2400" dirty="0">
                <a:latin typeface="Bookman Old Style"/>
              </a:rPr>
              <a:t>- </a:t>
            </a:r>
            <a:r>
              <a:rPr lang="en-US" sz="2400" err="1">
                <a:latin typeface="Bookman Old Style"/>
              </a:rPr>
              <a:t>привидна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err="1">
                <a:latin typeface="Bookman Old Style"/>
              </a:rPr>
              <a:t>снага</a:t>
            </a:r>
            <a:r>
              <a:rPr lang="en-US" sz="2400" dirty="0">
                <a:latin typeface="Bookman Old Style"/>
              </a:rPr>
              <a:t> – </a:t>
            </a:r>
            <a:r>
              <a:rPr lang="en-US" sz="2400" err="1">
                <a:latin typeface="Bookman Old Style"/>
              </a:rPr>
              <a:t>волтампер</a:t>
            </a:r>
            <a:r>
              <a:rPr lang="en-US" sz="2400" dirty="0">
                <a:latin typeface="Bookman Old Style"/>
              </a:rPr>
              <a:t> (VA)</a:t>
            </a:r>
          </a:p>
          <a:p>
            <a:pPr algn="ctr">
              <a:buClr>
                <a:srgbClr val="FFFFFF"/>
              </a:buClr>
            </a:pPr>
            <a:r>
              <a:rPr lang="en-US" sz="2400" dirty="0">
                <a:latin typeface="Bookman Old Style"/>
              </a:rPr>
              <a:t>- </a:t>
            </a:r>
            <a:r>
              <a:rPr lang="en-US" sz="2400" err="1">
                <a:latin typeface="Bookman Old Style"/>
              </a:rPr>
              <a:t>активна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err="1">
                <a:latin typeface="Bookman Old Style"/>
              </a:rPr>
              <a:t>снага</a:t>
            </a:r>
            <a:r>
              <a:rPr lang="en-US" sz="2400" dirty="0">
                <a:latin typeface="Bookman Old Style"/>
              </a:rPr>
              <a:t> – </a:t>
            </a:r>
            <a:r>
              <a:rPr lang="en-US" sz="2400" err="1">
                <a:latin typeface="Bookman Old Style"/>
              </a:rPr>
              <a:t>ват</a:t>
            </a:r>
            <a:r>
              <a:rPr lang="en-US" sz="2400" dirty="0">
                <a:latin typeface="Bookman Old Style"/>
              </a:rPr>
              <a:t> (W)</a:t>
            </a:r>
          </a:p>
          <a:p>
            <a:pPr algn="ctr">
              <a:buClr>
                <a:srgbClr val="FFFFFF"/>
              </a:buClr>
            </a:pPr>
            <a:r>
              <a:rPr lang="en-US" sz="2400" dirty="0">
                <a:latin typeface="Bookman Old Style"/>
              </a:rPr>
              <a:t>- </a:t>
            </a:r>
            <a:r>
              <a:rPr lang="en-US" sz="2400" err="1">
                <a:latin typeface="Bookman Old Style"/>
              </a:rPr>
              <a:t>реактивна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err="1">
                <a:latin typeface="Bookman Old Style"/>
              </a:rPr>
              <a:t>снага</a:t>
            </a:r>
            <a:r>
              <a:rPr lang="en-US" sz="2400" dirty="0">
                <a:latin typeface="Bookman Old Style"/>
              </a:rPr>
              <a:t> – </a:t>
            </a:r>
            <a:r>
              <a:rPr lang="en-US" sz="2400" err="1">
                <a:latin typeface="Bookman Old Style"/>
              </a:rPr>
              <a:t>вар</a:t>
            </a:r>
            <a:r>
              <a:rPr lang="en-US" sz="2400" dirty="0">
                <a:latin typeface="Bookman Old Style"/>
              </a:rPr>
              <a:t> (</a:t>
            </a:r>
            <a:r>
              <a:rPr lang="en-US" sz="2400" err="1">
                <a:latin typeface="Bookman Old Style"/>
              </a:rPr>
              <a:t>VAr</a:t>
            </a:r>
            <a:r>
              <a:rPr lang="en-US" sz="2400" dirty="0">
                <a:latin typeface="Bookman Old Style"/>
              </a:rPr>
              <a:t>) 3</a:t>
            </a:r>
          </a:p>
          <a:p>
            <a:pPr algn="ctr">
              <a:buClr>
                <a:srgbClr val="FFFFFF"/>
              </a:buClr>
            </a:pPr>
            <a:r>
              <a:rPr lang="en-US" sz="2400" dirty="0" err="1">
                <a:latin typeface="Bookman Old Style"/>
              </a:rPr>
              <a:t>На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основу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мерних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јединица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можемо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да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разликујемо</a:t>
            </a:r>
            <a:r>
              <a:rPr lang="en-US" sz="2400" dirty="0">
                <a:latin typeface="Bookman Old Style"/>
              </a:rPr>
              <a:t> о </a:t>
            </a:r>
            <a:r>
              <a:rPr lang="en-US" sz="2400" dirty="0" err="1">
                <a:latin typeface="Bookman Old Style"/>
              </a:rPr>
              <a:t>којој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је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снази</a:t>
            </a:r>
            <a:r>
              <a:rPr lang="en-US" sz="2400" dirty="0">
                <a:latin typeface="Bookman Old Style"/>
              </a:rPr>
              <a:t> </a:t>
            </a:r>
            <a:r>
              <a:rPr lang="en-US" sz="2400" dirty="0" err="1">
                <a:latin typeface="Bookman Old Style"/>
              </a:rPr>
              <a:t>реч</a:t>
            </a:r>
            <a:r>
              <a:rPr lang="en-US" sz="2400" dirty="0">
                <a:latin typeface="Bookman Old Style"/>
              </a:rPr>
              <a:t>.</a:t>
            </a:r>
          </a:p>
          <a:p>
            <a:pPr algn="ctr">
              <a:buClr>
                <a:srgbClr val="FFFFFF"/>
              </a:buClr>
            </a:pPr>
            <a:endParaRPr lang="en-US" sz="2400" dirty="0">
              <a:latin typeface="Bookman Old Style"/>
            </a:endParaRPr>
          </a:p>
          <a:p>
            <a:pPr algn="ctr">
              <a:buClr>
                <a:srgbClr val="FFFFFF"/>
              </a:buClr>
            </a:pPr>
            <a:endParaRPr lang="en-US" sz="2400" dirty="0">
              <a:latin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2894018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Celestial</vt:lpstr>
      <vt:lpstr>СНАГА НАИЗМЕНИЧНЕ СТРУЈЕ</vt:lpstr>
      <vt:lpstr>PowerPoint Presentation</vt:lpstr>
      <vt:lpstr>Међутим, најчешће, напон и струја нису у фази, већ је напон фазно померен у односу на струју за угао φ.   компонента напона Uef cosφ - у фази са струјом компонента напона Uef sinφ - нормална на струју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Хвала на пажњи!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 </cp:lastModifiedBy>
  <cp:revision>5</cp:revision>
  <dcterms:created xsi:type="dcterms:W3CDTF">2015-09-21T23:12:49Z</dcterms:created>
  <dcterms:modified xsi:type="dcterms:W3CDTF">2017-11-28T19:54:42Z</dcterms:modified>
</cp:coreProperties>
</file>