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6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jela pavlov" userId="f0b8dddd4b206a44" providerId="Windows Live" clId="Web-{231DCC0A-C5DC-4ED1-8736-957FC75168F6}"/>
    <pc:docChg chg="addSld modSld">
      <pc:chgData name="andjela pavlov" userId="f0b8dddd4b206a44" providerId="Windows Live" clId="Web-{231DCC0A-C5DC-4ED1-8736-957FC75168F6}" dt="2018-05-15T09:12:33.541" v="2980" actId="20577"/>
      <pc:docMkLst>
        <pc:docMk/>
      </pc:docMkLst>
      <pc:sldChg chg="modSp">
        <pc:chgData name="andjela pavlov" userId="f0b8dddd4b206a44" providerId="Windows Live" clId="Web-{231DCC0A-C5DC-4ED1-8736-957FC75168F6}" dt="2018-05-15T08:16:11.421" v="31" actId="1076"/>
        <pc:sldMkLst>
          <pc:docMk/>
          <pc:sldMk cId="2299734367" sldId="256"/>
        </pc:sldMkLst>
        <pc:spChg chg="mod">
          <ac:chgData name="andjela pavlov" userId="f0b8dddd4b206a44" providerId="Windows Live" clId="Web-{231DCC0A-C5DC-4ED1-8736-957FC75168F6}" dt="2018-05-15T08:15:52.513" v="11" actId="20577"/>
          <ac:spMkLst>
            <pc:docMk/>
            <pc:sldMk cId="2299734367" sldId="256"/>
            <ac:spMk id="2" creationId="{00000000-0000-0000-0000-000000000000}"/>
          </ac:spMkLst>
        </pc:spChg>
        <pc:spChg chg="mod">
          <ac:chgData name="andjela pavlov" userId="f0b8dddd4b206a44" providerId="Windows Live" clId="Web-{231DCC0A-C5DC-4ED1-8736-957FC75168F6}" dt="2018-05-15T08:16:11.421" v="31" actId="1076"/>
          <ac:spMkLst>
            <pc:docMk/>
            <pc:sldMk cId="2299734367" sldId="256"/>
            <ac:spMk id="3" creationId="{00000000-0000-0000-0000-000000000000}"/>
          </ac:spMkLst>
        </pc:spChg>
      </pc:sldChg>
      <pc:sldChg chg="modSp new">
        <pc:chgData name="andjela pavlov" userId="f0b8dddd4b206a44" providerId="Windows Live" clId="Web-{231DCC0A-C5DC-4ED1-8736-957FC75168F6}" dt="2018-05-15T08:39:20.295" v="1740" actId="20577"/>
        <pc:sldMkLst>
          <pc:docMk/>
          <pc:sldMk cId="1616486536" sldId="257"/>
        </pc:sldMkLst>
        <pc:spChg chg="mod">
          <ac:chgData name="andjela pavlov" userId="f0b8dddd4b206a44" providerId="Windows Live" clId="Web-{231DCC0A-C5DC-4ED1-8736-957FC75168F6}" dt="2018-05-15T08:16:38.578" v="48" actId="20577"/>
          <ac:spMkLst>
            <pc:docMk/>
            <pc:sldMk cId="1616486536" sldId="257"/>
            <ac:spMk id="2" creationId="{523EE5A0-6BB2-4D6F-8849-FAA64E2CBE3D}"/>
          </ac:spMkLst>
        </pc:spChg>
        <pc:spChg chg="mod">
          <ac:chgData name="andjela pavlov" userId="f0b8dddd4b206a44" providerId="Windows Live" clId="Web-{231DCC0A-C5DC-4ED1-8736-957FC75168F6}" dt="2018-05-15T08:39:20.295" v="1740" actId="20577"/>
          <ac:spMkLst>
            <pc:docMk/>
            <pc:sldMk cId="1616486536" sldId="257"/>
            <ac:spMk id="3" creationId="{F8D18D7B-D81B-4308-A4A9-E6F6BAB19654}"/>
          </ac:spMkLst>
        </pc:spChg>
      </pc:sldChg>
      <pc:sldChg chg="modSp new">
        <pc:chgData name="andjela pavlov" userId="f0b8dddd4b206a44" providerId="Windows Live" clId="Web-{231DCC0A-C5DC-4ED1-8736-957FC75168F6}" dt="2018-05-15T08:38:54.622" v="1732" actId="20577"/>
        <pc:sldMkLst>
          <pc:docMk/>
          <pc:sldMk cId="1275709985" sldId="258"/>
        </pc:sldMkLst>
        <pc:spChg chg="mod">
          <ac:chgData name="andjela pavlov" userId="f0b8dddd4b206a44" providerId="Windows Live" clId="Web-{231DCC0A-C5DC-4ED1-8736-957FC75168F6}" dt="2018-05-15T08:29:38.550" v="909" actId="1076"/>
          <ac:spMkLst>
            <pc:docMk/>
            <pc:sldMk cId="1275709985" sldId="258"/>
            <ac:spMk id="2" creationId="{0C3CE825-8C72-421A-B356-A68A0B9A5A34}"/>
          </ac:spMkLst>
        </pc:spChg>
        <pc:spChg chg="mod">
          <ac:chgData name="andjela pavlov" userId="f0b8dddd4b206a44" providerId="Windows Live" clId="Web-{231DCC0A-C5DC-4ED1-8736-957FC75168F6}" dt="2018-05-15T08:38:54.622" v="1732" actId="20577"/>
          <ac:spMkLst>
            <pc:docMk/>
            <pc:sldMk cId="1275709985" sldId="258"/>
            <ac:spMk id="3" creationId="{E213C7F0-5770-4C93-AD97-D089C9A0F1BC}"/>
          </ac:spMkLst>
        </pc:spChg>
      </pc:sldChg>
      <pc:sldChg chg="modSp new">
        <pc:chgData name="andjela pavlov" userId="f0b8dddd4b206a44" providerId="Windows Live" clId="Web-{231DCC0A-C5DC-4ED1-8736-957FC75168F6}" dt="2018-05-15T09:02:06.872" v="2933" actId="20577"/>
        <pc:sldMkLst>
          <pc:docMk/>
          <pc:sldMk cId="4237800234" sldId="259"/>
        </pc:sldMkLst>
        <pc:spChg chg="mod">
          <ac:chgData name="andjela pavlov" userId="f0b8dddd4b206a44" providerId="Windows Live" clId="Web-{231DCC0A-C5DC-4ED1-8736-957FC75168F6}" dt="2018-05-15T08:40:52.206" v="1756" actId="20577"/>
          <ac:spMkLst>
            <pc:docMk/>
            <pc:sldMk cId="4237800234" sldId="259"/>
            <ac:spMk id="2" creationId="{465D97AE-FC43-498D-AC68-EE17FE8B64EC}"/>
          </ac:spMkLst>
        </pc:spChg>
        <pc:spChg chg="mod">
          <ac:chgData name="andjela pavlov" userId="f0b8dddd4b206a44" providerId="Windows Live" clId="Web-{231DCC0A-C5DC-4ED1-8736-957FC75168F6}" dt="2018-05-15T09:02:06.872" v="2933" actId="20577"/>
          <ac:spMkLst>
            <pc:docMk/>
            <pc:sldMk cId="4237800234" sldId="259"/>
            <ac:spMk id="3" creationId="{99186E44-43AE-4977-91E8-91FF0F3CCA62}"/>
          </ac:spMkLst>
        </pc:spChg>
      </pc:sldChg>
      <pc:sldChg chg="modSp new">
        <pc:chgData name="andjela pavlov" userId="f0b8dddd4b206a44" providerId="Windows Live" clId="Web-{231DCC0A-C5DC-4ED1-8736-957FC75168F6}" dt="2018-05-15T09:12:33.541" v="2979" actId="20577"/>
        <pc:sldMkLst>
          <pc:docMk/>
          <pc:sldMk cId="2467497414" sldId="260"/>
        </pc:sldMkLst>
        <pc:spChg chg="mod">
          <ac:chgData name="andjela pavlov" userId="f0b8dddd4b206a44" providerId="Windows Live" clId="Web-{231DCC0A-C5DC-4ED1-8736-957FC75168F6}" dt="2018-05-15T09:06:42.166" v="2961" actId="20577"/>
          <ac:spMkLst>
            <pc:docMk/>
            <pc:sldMk cId="2467497414" sldId="260"/>
            <ac:spMk id="2" creationId="{B531085A-ECF0-4625-A7F2-C1F4646F2CA7}"/>
          </ac:spMkLst>
        </pc:spChg>
        <pc:spChg chg="mod">
          <ac:chgData name="andjela pavlov" userId="f0b8dddd4b206a44" providerId="Windows Live" clId="Web-{231DCC0A-C5DC-4ED1-8736-957FC75168F6}" dt="2018-05-15T09:12:33.541" v="2979" actId="20577"/>
          <ac:spMkLst>
            <pc:docMk/>
            <pc:sldMk cId="2467497414" sldId="260"/>
            <ac:spMk id="3" creationId="{C03A552F-1F9E-40E0-9776-6131E322C28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Akustika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63144" y="5999454"/>
            <a:ext cx="8825658" cy="861420"/>
          </a:xfrm>
        </p:spPr>
        <p:txBody>
          <a:bodyPr/>
          <a:lstStyle/>
          <a:p>
            <a:r>
              <a:rPr lang="en-US" dirty="0"/>
              <a:t>Pavlov </a:t>
            </a:r>
            <a:r>
              <a:rPr lang="en-US" dirty="0" err="1"/>
              <a:t>andjela</a:t>
            </a:r>
          </a:p>
        </p:txBody>
      </p:sp>
    </p:spTree>
    <p:extLst>
      <p:ext uri="{BB962C8B-B14F-4D97-AF65-F5344CB8AC3E}">
        <p14:creationId xmlns:p14="http://schemas.microsoft.com/office/powerpoint/2010/main" val="2299734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EE5A0-6BB2-4D6F-8849-FAA64E2CB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Zvuk</a:t>
            </a:r>
            <a:r>
              <a:rPr lang="en-US" dirty="0"/>
              <a:t> I </a:t>
            </a:r>
            <a:r>
              <a:rPr lang="en-US" dirty="0" err="1"/>
              <a:t>izvor</a:t>
            </a:r>
            <a:r>
              <a:rPr lang="en-US" dirty="0"/>
              <a:t> </a:t>
            </a:r>
            <a:r>
              <a:rPr lang="en-US" dirty="0" err="1"/>
              <a:t>zvuka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18D7B-D81B-4308-A4A9-E6F6BAB196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en-US" b="1" err="1">
                <a:solidFill>
                  <a:srgbClr val="000000"/>
                </a:solidFill>
              </a:rPr>
              <a:t>Akustika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err="1">
                <a:solidFill>
                  <a:srgbClr val="000000"/>
                </a:solidFill>
              </a:rPr>
              <a:t>je</a:t>
            </a:r>
            <a:r>
              <a:rPr lang="en-US" b="1" dirty="0">
                <a:solidFill>
                  <a:srgbClr val="000000"/>
                </a:solidFill>
              </a:rPr>
              <a:t> oblast </a:t>
            </a:r>
            <a:r>
              <a:rPr lang="en-US" b="1" err="1">
                <a:solidFill>
                  <a:srgbClr val="000000"/>
                </a:solidFill>
              </a:rPr>
              <a:t>koja</a:t>
            </a:r>
            <a:r>
              <a:rPr lang="en-US" b="1" dirty="0">
                <a:solidFill>
                  <a:srgbClr val="000000"/>
                </a:solidFill>
              </a:rPr>
              <a:t> se </a:t>
            </a:r>
            <a:r>
              <a:rPr lang="en-US" b="1" err="1">
                <a:solidFill>
                  <a:srgbClr val="000000"/>
                </a:solidFill>
              </a:rPr>
              <a:t>bavi</a:t>
            </a:r>
            <a:r>
              <a:rPr lang="en-US" b="1" dirty="0">
                <a:solidFill>
                  <a:srgbClr val="000000"/>
                </a:solidFill>
              </a:rPr>
              <a:t>  </a:t>
            </a:r>
            <a:r>
              <a:rPr lang="en-US" b="1" err="1">
                <a:solidFill>
                  <a:srgbClr val="000000"/>
                </a:solidFill>
              </a:rPr>
              <a:t>izucavanjem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err="1">
                <a:solidFill>
                  <a:srgbClr val="000000"/>
                </a:solidFill>
              </a:rPr>
              <a:t>nastajanja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err="1">
                <a:solidFill>
                  <a:srgbClr val="000000"/>
                </a:solidFill>
              </a:rPr>
              <a:t>zvuka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err="1">
                <a:solidFill>
                  <a:srgbClr val="000000"/>
                </a:solidFill>
              </a:rPr>
              <a:t>njegovih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err="1">
                <a:solidFill>
                  <a:srgbClr val="000000"/>
                </a:solidFill>
              </a:rPr>
              <a:t>osnovnih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err="1">
                <a:solidFill>
                  <a:srgbClr val="000000"/>
                </a:solidFill>
              </a:rPr>
              <a:t>svojstva</a:t>
            </a:r>
            <a:r>
              <a:rPr lang="en-US" b="1" dirty="0">
                <a:solidFill>
                  <a:srgbClr val="000000"/>
                </a:solidFill>
              </a:rPr>
              <a:t> I </a:t>
            </a:r>
            <a:r>
              <a:rPr lang="en-US" b="1" err="1">
                <a:solidFill>
                  <a:srgbClr val="000000"/>
                </a:solidFill>
              </a:rPr>
              <a:t>zakona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err="1">
                <a:solidFill>
                  <a:srgbClr val="000000"/>
                </a:solidFill>
              </a:rPr>
              <a:t>kao</a:t>
            </a:r>
            <a:r>
              <a:rPr lang="en-US" b="1" dirty="0">
                <a:solidFill>
                  <a:srgbClr val="000000"/>
                </a:solidFill>
              </a:rPr>
              <a:t> I </a:t>
            </a:r>
            <a:r>
              <a:rPr lang="en-US" b="1" err="1">
                <a:solidFill>
                  <a:srgbClr val="000000"/>
                </a:solidFill>
              </a:rPr>
              <a:t>prakticne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err="1">
                <a:solidFill>
                  <a:srgbClr val="000000"/>
                </a:solidFill>
              </a:rPr>
              <a:t>primene</a:t>
            </a:r>
            <a:r>
              <a:rPr lang="en-US" b="1" dirty="0">
                <a:solidFill>
                  <a:srgbClr val="000000"/>
                </a:solidFill>
              </a:rPr>
              <a:t>.</a:t>
            </a:r>
            <a:endParaRPr lang="en-US"/>
          </a:p>
          <a:p>
            <a:pPr algn="just">
              <a:buClr>
                <a:srgbClr val="8AD0D6"/>
              </a:buClr>
            </a:pPr>
            <a:r>
              <a:rPr lang="en-US" b="1" err="1">
                <a:solidFill>
                  <a:srgbClr val="000000"/>
                </a:solidFill>
              </a:rPr>
              <a:t>Neke</a:t>
            </a:r>
            <a:r>
              <a:rPr lang="en-US" b="1" dirty="0">
                <a:solidFill>
                  <a:srgbClr val="000000"/>
                </a:solidFill>
              </a:rPr>
              <a:t> </a:t>
            </a:r>
            <a:r>
              <a:rPr lang="en-US" b="1" err="1">
                <a:solidFill>
                  <a:srgbClr val="000000"/>
                </a:solidFill>
              </a:rPr>
              <a:t>oscilacje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err="1">
                <a:solidFill>
                  <a:srgbClr val="000000"/>
                </a:solidFill>
              </a:rPr>
              <a:t>mogu</a:t>
            </a:r>
            <a:r>
              <a:rPr lang="en-US" b="1" dirty="0">
                <a:solidFill>
                  <a:srgbClr val="000000"/>
                </a:solidFill>
              </a:rPr>
              <a:t>  </a:t>
            </a:r>
            <a:r>
              <a:rPr lang="en-US" b="1" err="1">
                <a:solidFill>
                  <a:srgbClr val="000000"/>
                </a:solidFill>
              </a:rPr>
              <a:t>izazvati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err="1">
                <a:solidFill>
                  <a:srgbClr val="000000"/>
                </a:solidFill>
              </a:rPr>
              <a:t>pojave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err="1">
                <a:solidFill>
                  <a:srgbClr val="000000"/>
                </a:solidFill>
              </a:rPr>
              <a:t>koje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err="1">
                <a:solidFill>
                  <a:srgbClr val="000000"/>
                </a:solidFill>
              </a:rPr>
              <a:t>opazaju</a:t>
            </a:r>
            <a:r>
              <a:rPr lang="en-US" b="1" dirty="0">
                <a:solidFill>
                  <a:srgbClr val="000000"/>
                </a:solidFill>
              </a:rPr>
              <a:t> </a:t>
            </a:r>
            <a:r>
              <a:rPr lang="en-US" b="1" err="1">
                <a:solidFill>
                  <a:srgbClr val="000000"/>
                </a:solidFill>
              </a:rPr>
              <a:t>culom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err="1">
                <a:solidFill>
                  <a:srgbClr val="000000"/>
                </a:solidFill>
              </a:rPr>
              <a:t>sluha</a:t>
            </a:r>
            <a:r>
              <a:rPr lang="en-US" b="1" dirty="0">
                <a:solidFill>
                  <a:srgbClr val="000000"/>
                </a:solidFill>
              </a:rPr>
              <a:t>. To </a:t>
            </a:r>
            <a:r>
              <a:rPr lang="en-US" b="1" err="1">
                <a:solidFill>
                  <a:srgbClr val="000000"/>
                </a:solidFill>
              </a:rPr>
              <a:t>su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err="1">
                <a:solidFill>
                  <a:srgbClr val="000000"/>
                </a:solidFill>
              </a:rPr>
              <a:t>zvucne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err="1">
                <a:solidFill>
                  <a:srgbClr val="000000"/>
                </a:solidFill>
              </a:rPr>
              <a:t>pojave</a:t>
            </a:r>
            <a:r>
              <a:rPr lang="en-US" b="1" dirty="0">
                <a:solidFill>
                  <a:srgbClr val="000000"/>
                </a:solidFill>
              </a:rPr>
              <a:t>.</a:t>
            </a:r>
          </a:p>
          <a:p>
            <a:pPr algn="just">
              <a:buClr>
                <a:srgbClr val="8AD0D6"/>
              </a:buClr>
            </a:pPr>
            <a:r>
              <a:rPr lang="en-US" b="1" err="1">
                <a:solidFill>
                  <a:srgbClr val="000000"/>
                </a:solidFill>
              </a:rPr>
              <a:t>Telo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err="1">
                <a:solidFill>
                  <a:srgbClr val="000000"/>
                </a:solidFill>
              </a:rPr>
              <a:t>koje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err="1">
                <a:solidFill>
                  <a:srgbClr val="000000"/>
                </a:solidFill>
              </a:rPr>
              <a:t>svojim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err="1">
                <a:solidFill>
                  <a:srgbClr val="000000"/>
                </a:solidFill>
              </a:rPr>
              <a:t>oscilovanjem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err="1">
                <a:solidFill>
                  <a:srgbClr val="000000"/>
                </a:solidFill>
              </a:rPr>
              <a:t>proizvodi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err="1">
                <a:solidFill>
                  <a:srgbClr val="000000"/>
                </a:solidFill>
              </a:rPr>
              <a:t>zvuk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err="1">
                <a:solidFill>
                  <a:srgbClr val="000000"/>
                </a:solidFill>
              </a:rPr>
              <a:t>zove</a:t>
            </a:r>
            <a:r>
              <a:rPr lang="en-US" b="1" dirty="0">
                <a:solidFill>
                  <a:srgbClr val="000000"/>
                </a:solidFill>
              </a:rPr>
              <a:t> se </a:t>
            </a:r>
            <a:r>
              <a:rPr lang="en-US" b="1" err="1">
                <a:solidFill>
                  <a:srgbClr val="000000"/>
                </a:solidFill>
              </a:rPr>
              <a:t>zvucni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err="1">
                <a:solidFill>
                  <a:srgbClr val="000000"/>
                </a:solidFill>
              </a:rPr>
              <a:t>izvor</a:t>
            </a:r>
            <a:r>
              <a:rPr lang="en-US" b="1" dirty="0">
                <a:solidFill>
                  <a:srgbClr val="000000"/>
                </a:solidFill>
              </a:rPr>
              <a:t>.</a:t>
            </a:r>
          </a:p>
          <a:p>
            <a:pPr algn="just">
              <a:buClr>
                <a:srgbClr val="8AD0D6"/>
              </a:buClr>
            </a:pPr>
            <a:r>
              <a:rPr lang="en-US" b="1" err="1">
                <a:solidFill>
                  <a:srgbClr val="000000"/>
                </a:solidFill>
              </a:rPr>
              <a:t>Zvucni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err="1">
                <a:solidFill>
                  <a:srgbClr val="000000"/>
                </a:solidFill>
              </a:rPr>
              <a:t>izvor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err="1">
                <a:solidFill>
                  <a:srgbClr val="000000"/>
                </a:solidFill>
              </a:rPr>
              <a:t>moze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err="1">
                <a:solidFill>
                  <a:srgbClr val="000000"/>
                </a:solidFill>
              </a:rPr>
              <a:t>biti</a:t>
            </a:r>
            <a:r>
              <a:rPr lang="en-US" b="1" dirty="0">
                <a:solidFill>
                  <a:srgbClr val="000000"/>
                </a:solidFill>
              </a:rPr>
              <a:t> </a:t>
            </a:r>
            <a:r>
              <a:rPr lang="en-US" b="1" err="1">
                <a:solidFill>
                  <a:srgbClr val="000000"/>
                </a:solidFill>
              </a:rPr>
              <a:t>svako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err="1">
                <a:solidFill>
                  <a:srgbClr val="000000"/>
                </a:solidFill>
              </a:rPr>
              <a:t>telo</a:t>
            </a:r>
            <a:r>
              <a:rPr lang="en-US" b="1" dirty="0">
                <a:solidFill>
                  <a:srgbClr val="000000"/>
                </a:solidFill>
              </a:rPr>
              <a:t>(</a:t>
            </a:r>
            <a:r>
              <a:rPr lang="en-US" b="1" err="1">
                <a:solidFill>
                  <a:srgbClr val="000000"/>
                </a:solidFill>
              </a:rPr>
              <a:t>tecno,cvrsto,gasvito</a:t>
            </a:r>
            <a:r>
              <a:rPr lang="en-US" b="1" dirty="0">
                <a:solidFill>
                  <a:srgbClr val="000000"/>
                </a:solidFill>
              </a:rPr>
              <a:t>) </a:t>
            </a:r>
            <a:r>
              <a:rPr lang="en-US" b="1" err="1">
                <a:solidFill>
                  <a:srgbClr val="000000"/>
                </a:solidFill>
              </a:rPr>
              <a:t>koje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err="1">
                <a:solidFill>
                  <a:srgbClr val="000000"/>
                </a:solidFill>
              </a:rPr>
              <a:t>osciluje</a:t>
            </a:r>
            <a:r>
              <a:rPr lang="en-US" b="1" dirty="0">
                <a:solidFill>
                  <a:srgbClr val="000000"/>
                </a:solidFill>
              </a:rPr>
              <a:t> </a:t>
            </a:r>
            <a:r>
              <a:rPr lang="en-US" b="1" err="1">
                <a:solidFill>
                  <a:srgbClr val="000000"/>
                </a:solidFill>
              </a:rPr>
              <a:t>sa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err="1">
                <a:solidFill>
                  <a:srgbClr val="000000"/>
                </a:solidFill>
              </a:rPr>
              <a:t>frekvencijom</a:t>
            </a:r>
            <a:r>
              <a:rPr lang="en-US" b="1" dirty="0">
                <a:solidFill>
                  <a:srgbClr val="000000"/>
                </a:solidFill>
              </a:rPr>
              <a:t> u </a:t>
            </a:r>
            <a:r>
              <a:rPr lang="en-US" b="1" err="1">
                <a:solidFill>
                  <a:srgbClr val="000000"/>
                </a:solidFill>
              </a:rPr>
              <a:t>intervalu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err="1">
                <a:solidFill>
                  <a:srgbClr val="000000"/>
                </a:solidFill>
              </a:rPr>
              <a:t>cujnosti</a:t>
            </a:r>
            <a:endParaRPr lang="en-US" b="1">
              <a:solidFill>
                <a:srgbClr val="000000"/>
              </a:solidFill>
            </a:endParaRPr>
          </a:p>
          <a:p>
            <a:pPr algn="just">
              <a:buClr>
                <a:srgbClr val="8AD0D6"/>
              </a:buClr>
            </a:pPr>
            <a:r>
              <a:rPr lang="en-US" b="1" err="1">
                <a:solidFill>
                  <a:srgbClr val="000000"/>
                </a:solidFill>
              </a:rPr>
              <a:t>Zvuk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err="1">
                <a:solidFill>
                  <a:srgbClr val="000000"/>
                </a:solidFill>
              </a:rPr>
              <a:t>sa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err="1">
                <a:solidFill>
                  <a:srgbClr val="000000"/>
                </a:solidFill>
              </a:rPr>
              <a:t>frekvencjom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err="1">
                <a:solidFill>
                  <a:srgbClr val="000000"/>
                </a:solidFill>
              </a:rPr>
              <a:t>od</a:t>
            </a:r>
            <a:r>
              <a:rPr lang="en-US" b="1" dirty="0">
                <a:solidFill>
                  <a:srgbClr val="000000"/>
                </a:solidFill>
              </a:rPr>
              <a:t> 16 do 20 Hz u  </a:t>
            </a:r>
            <a:r>
              <a:rPr lang="en-US" b="1" err="1">
                <a:solidFill>
                  <a:srgbClr val="000000"/>
                </a:solidFill>
              </a:rPr>
              <a:t>rasponu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err="1">
                <a:solidFill>
                  <a:srgbClr val="000000"/>
                </a:solidFill>
              </a:rPr>
              <a:t>koje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err="1">
                <a:solidFill>
                  <a:srgbClr val="000000"/>
                </a:solidFill>
              </a:rPr>
              <a:t>cuje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err="1">
                <a:solidFill>
                  <a:srgbClr val="000000"/>
                </a:solidFill>
              </a:rPr>
              <a:t>ljudsko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err="1">
                <a:solidFill>
                  <a:srgbClr val="000000"/>
                </a:solidFill>
              </a:rPr>
              <a:t>uho</a:t>
            </a:r>
            <a:endParaRPr lang="en-US" b="1">
              <a:solidFill>
                <a:srgbClr val="000000"/>
              </a:solidFill>
            </a:endParaRPr>
          </a:p>
          <a:p>
            <a:pPr algn="just">
              <a:buClr>
                <a:srgbClr val="8AD0D6"/>
              </a:buClr>
            </a:pPr>
            <a:r>
              <a:rPr lang="en-US" b="1" err="1">
                <a:solidFill>
                  <a:srgbClr val="000000"/>
                </a:solidFill>
              </a:rPr>
              <a:t>Zvuk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err="1">
                <a:solidFill>
                  <a:srgbClr val="000000"/>
                </a:solidFill>
              </a:rPr>
              <a:t>frekvencije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err="1">
                <a:solidFill>
                  <a:srgbClr val="000000"/>
                </a:solidFill>
              </a:rPr>
              <a:t>nize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err="1">
                <a:solidFill>
                  <a:srgbClr val="000000"/>
                </a:solidFill>
              </a:rPr>
              <a:t>od</a:t>
            </a:r>
            <a:r>
              <a:rPr lang="en-US" b="1" dirty="0">
                <a:solidFill>
                  <a:srgbClr val="000000"/>
                </a:solidFill>
              </a:rPr>
              <a:t> 16Hz </a:t>
            </a:r>
            <a:r>
              <a:rPr lang="en-US" b="1" err="1">
                <a:solidFill>
                  <a:srgbClr val="000000"/>
                </a:solidFill>
              </a:rPr>
              <a:t>naziva</a:t>
            </a:r>
            <a:r>
              <a:rPr lang="en-US" b="1" dirty="0">
                <a:solidFill>
                  <a:srgbClr val="000000"/>
                </a:solidFill>
              </a:rPr>
              <a:t> se  infra </a:t>
            </a:r>
            <a:r>
              <a:rPr lang="en-US" b="1" err="1">
                <a:solidFill>
                  <a:srgbClr val="000000"/>
                </a:solidFill>
              </a:rPr>
              <a:t>zvuk</a:t>
            </a:r>
            <a:r>
              <a:rPr lang="en-US" b="1" dirty="0">
                <a:solidFill>
                  <a:srgbClr val="000000"/>
                </a:solidFill>
              </a:rPr>
              <a:t>,  a vise od 20 kHz  ultra </a:t>
            </a:r>
            <a:r>
              <a:rPr lang="en-US" b="1" err="1">
                <a:solidFill>
                  <a:srgbClr val="000000"/>
                </a:solidFill>
              </a:rPr>
              <a:t>zvuk</a:t>
            </a:r>
            <a:r>
              <a:rPr lang="en-US" b="1" dirty="0">
                <a:solidFill>
                  <a:srgbClr val="000000"/>
                </a:solidFill>
              </a:rPr>
              <a:t>.</a:t>
            </a:r>
          </a:p>
          <a:p>
            <a:pPr algn="just">
              <a:buClr>
                <a:srgbClr val="8AD0D6"/>
              </a:buClr>
            </a:pP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486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CE825-8C72-421A-B356-A68A0B9A5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-2523395"/>
            <a:ext cx="9404723" cy="140053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13C7F0-5770-4C93-AD97-D089C9A0F1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312" y="212616"/>
            <a:ext cx="8946541" cy="419548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>
              <a:buClr>
                <a:srgbClr val="8AD0D6"/>
              </a:buClr>
            </a:pPr>
            <a:r>
              <a:rPr lang="en-US" b="1" dirty="0">
                <a:solidFill>
                  <a:srgbClr val="000000"/>
                </a:solidFill>
              </a:rPr>
              <a:t>Da bi </a:t>
            </a:r>
            <a:r>
              <a:rPr lang="en-US" b="1" dirty="0" err="1">
                <a:solidFill>
                  <a:srgbClr val="000000"/>
                </a:solidFill>
              </a:rPr>
              <a:t>nastao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zvuk</a:t>
            </a:r>
            <a:r>
              <a:rPr lang="en-US" b="1" dirty="0">
                <a:solidFill>
                  <a:srgbClr val="000000"/>
                </a:solidFill>
              </a:rPr>
              <a:t> , </a:t>
            </a:r>
            <a:r>
              <a:rPr lang="en-US" b="1" dirty="0" err="1">
                <a:solidFill>
                  <a:srgbClr val="000000"/>
                </a:solidFill>
              </a:rPr>
              <a:t>potreban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je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zvucni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zvor</a:t>
            </a:r>
            <a:r>
              <a:rPr lang="en-US" b="1" dirty="0">
                <a:solidFill>
                  <a:srgbClr val="000000"/>
                </a:solidFill>
              </a:rPr>
              <a:t> I </a:t>
            </a:r>
            <a:r>
              <a:rPr lang="en-US" b="1" dirty="0" err="1">
                <a:solidFill>
                  <a:srgbClr val="000000"/>
                </a:solidFill>
              </a:rPr>
              <a:t>materijalna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sredina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kroz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koju</a:t>
            </a:r>
            <a:r>
              <a:rPr lang="en-US" b="1" dirty="0">
                <a:solidFill>
                  <a:srgbClr val="000000"/>
                </a:solidFill>
              </a:rPr>
              <a:t> se </a:t>
            </a:r>
            <a:r>
              <a:rPr lang="en-US" b="1" dirty="0" err="1">
                <a:solidFill>
                  <a:srgbClr val="000000"/>
                </a:solidFill>
              </a:rPr>
              <a:t>zvuk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prenosi</a:t>
            </a:r>
            <a:r>
              <a:rPr lang="en-US" b="1" dirty="0">
                <a:solidFill>
                  <a:srgbClr val="000000"/>
                </a:solidFill>
              </a:rPr>
              <a:t>.</a:t>
            </a:r>
            <a:endParaRPr lang="en-US"/>
          </a:p>
          <a:p>
            <a:pPr algn="just">
              <a:buClr>
                <a:srgbClr val="8AD0D6"/>
              </a:buClr>
            </a:pPr>
            <a:r>
              <a:rPr lang="en-US" b="1" dirty="0">
                <a:solidFill>
                  <a:srgbClr val="000000"/>
                </a:solidFill>
              </a:rPr>
              <a:t>Od </a:t>
            </a:r>
            <a:r>
              <a:rPr lang="en-US" b="1" err="1">
                <a:solidFill>
                  <a:srgbClr val="000000"/>
                </a:solidFill>
              </a:rPr>
              <a:t>zvucnog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err="1">
                <a:solidFill>
                  <a:srgbClr val="000000"/>
                </a:solidFill>
              </a:rPr>
              <a:t>izvora</a:t>
            </a:r>
            <a:r>
              <a:rPr lang="en-US" b="1" dirty="0">
                <a:solidFill>
                  <a:srgbClr val="000000"/>
                </a:solidFill>
              </a:rPr>
              <a:t> </a:t>
            </a:r>
            <a:r>
              <a:rPr lang="en-US" b="1" err="1">
                <a:solidFill>
                  <a:srgbClr val="000000"/>
                </a:solidFill>
              </a:rPr>
              <a:t>oscilacije</a:t>
            </a:r>
            <a:r>
              <a:rPr lang="en-US" b="1" dirty="0">
                <a:solidFill>
                  <a:srgbClr val="000000"/>
                </a:solidFill>
              </a:rPr>
              <a:t> se </a:t>
            </a:r>
            <a:r>
              <a:rPr lang="en-US" b="1" err="1">
                <a:solidFill>
                  <a:srgbClr val="000000"/>
                </a:solidFill>
              </a:rPr>
              <a:t>prenose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err="1">
                <a:solidFill>
                  <a:srgbClr val="000000"/>
                </a:solidFill>
              </a:rPr>
              <a:t>na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err="1">
                <a:solidFill>
                  <a:srgbClr val="000000"/>
                </a:solidFill>
              </a:rPr>
              <a:t>okolne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err="1">
                <a:solidFill>
                  <a:srgbClr val="000000"/>
                </a:solidFill>
              </a:rPr>
              <a:t>cestice</a:t>
            </a:r>
            <a:r>
              <a:rPr lang="en-US" b="1" dirty="0">
                <a:solidFill>
                  <a:srgbClr val="000000"/>
                </a:solidFill>
              </a:rPr>
              <a:t>. </a:t>
            </a:r>
            <a:r>
              <a:rPr lang="en-US" b="1" err="1">
                <a:solidFill>
                  <a:srgbClr val="000000"/>
                </a:solidFill>
              </a:rPr>
              <a:t>Cestice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err="1">
                <a:solidFill>
                  <a:srgbClr val="000000"/>
                </a:solidFill>
              </a:rPr>
              <a:t>osciluju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err="1">
                <a:solidFill>
                  <a:srgbClr val="000000"/>
                </a:solidFill>
              </a:rPr>
              <a:t>tako</a:t>
            </a:r>
            <a:r>
              <a:rPr lang="en-US" b="1" dirty="0">
                <a:solidFill>
                  <a:srgbClr val="000000"/>
                </a:solidFill>
              </a:rPr>
              <a:t> da </a:t>
            </a:r>
            <a:r>
              <a:rPr lang="en-US" b="1" err="1">
                <a:solidFill>
                  <a:srgbClr val="000000"/>
                </a:solidFill>
              </a:rPr>
              <a:t>nastaje</a:t>
            </a:r>
            <a:r>
              <a:rPr lang="en-US" b="1" dirty="0">
                <a:solidFill>
                  <a:srgbClr val="000000"/>
                </a:solidFill>
              </a:rPr>
              <a:t> </a:t>
            </a:r>
            <a:r>
              <a:rPr lang="en-US" b="1" err="1">
                <a:solidFill>
                  <a:srgbClr val="000000"/>
                </a:solidFill>
              </a:rPr>
              <a:t>njihovo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err="1">
                <a:solidFill>
                  <a:srgbClr val="000000"/>
                </a:solidFill>
              </a:rPr>
              <a:t>naizmenicno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err="1">
                <a:solidFill>
                  <a:srgbClr val="000000"/>
                </a:solidFill>
              </a:rPr>
              <a:t>zgrusavanje</a:t>
            </a:r>
            <a:r>
              <a:rPr lang="en-US" b="1" dirty="0">
                <a:solidFill>
                  <a:srgbClr val="000000"/>
                </a:solidFill>
              </a:rPr>
              <a:t> I </a:t>
            </a:r>
            <a:r>
              <a:rPr lang="en-US" b="1" err="1">
                <a:solidFill>
                  <a:srgbClr val="000000"/>
                </a:solidFill>
              </a:rPr>
              <a:t>razredjvanje</a:t>
            </a:r>
            <a:r>
              <a:rPr lang="en-US" b="1" dirty="0">
                <a:solidFill>
                  <a:srgbClr val="000000"/>
                </a:solidFill>
              </a:rPr>
              <a:t>- </a:t>
            </a:r>
            <a:r>
              <a:rPr lang="en-US" b="1" err="1">
                <a:solidFill>
                  <a:srgbClr val="000000"/>
                </a:solidFill>
              </a:rPr>
              <a:t>zvucn</a:t>
            </a:r>
            <a:r>
              <a:rPr lang="en-US" b="1" dirty="0">
                <a:solidFill>
                  <a:srgbClr val="000000"/>
                </a:solidFill>
              </a:rPr>
              <a:t> talas.</a:t>
            </a:r>
          </a:p>
          <a:p>
            <a:pPr algn="just">
              <a:buClr>
                <a:srgbClr val="8AD0D6"/>
              </a:buClr>
            </a:pPr>
            <a:r>
              <a:rPr lang="en-US" b="1" err="1">
                <a:solidFill>
                  <a:srgbClr val="000000"/>
                </a:solidFill>
              </a:rPr>
              <a:t>Zvucni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err="1">
                <a:solidFill>
                  <a:srgbClr val="000000"/>
                </a:solidFill>
              </a:rPr>
              <a:t>talasi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err="1">
                <a:solidFill>
                  <a:srgbClr val="000000"/>
                </a:solidFill>
              </a:rPr>
              <a:t>mogu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err="1">
                <a:solidFill>
                  <a:srgbClr val="000000"/>
                </a:solidFill>
              </a:rPr>
              <a:t>biti</a:t>
            </a:r>
            <a:r>
              <a:rPr lang="en-US" b="1" dirty="0">
                <a:solidFill>
                  <a:srgbClr val="000000"/>
                </a:solidFill>
              </a:rPr>
              <a:t>:</a:t>
            </a:r>
          </a:p>
          <a:p>
            <a:pPr algn="just">
              <a:buClr>
                <a:srgbClr val="8AD0D6"/>
              </a:buClr>
            </a:pPr>
            <a:r>
              <a:rPr lang="en-US" b="1" err="1">
                <a:solidFill>
                  <a:srgbClr val="000000"/>
                </a:solidFill>
              </a:rPr>
              <a:t>Mehanicki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err="1">
                <a:solidFill>
                  <a:srgbClr val="000000"/>
                </a:solidFill>
              </a:rPr>
              <a:t>talasi</a:t>
            </a:r>
            <a:endParaRPr lang="en-US" b="1">
              <a:solidFill>
                <a:srgbClr val="000000"/>
              </a:solidFill>
            </a:endParaRPr>
          </a:p>
          <a:p>
            <a:pPr algn="just">
              <a:buClr>
                <a:srgbClr val="8AD0D6"/>
              </a:buClr>
            </a:pPr>
            <a:r>
              <a:rPr lang="en-US" b="1" err="1">
                <a:solidFill>
                  <a:srgbClr val="000000"/>
                </a:solidFill>
              </a:rPr>
              <a:t>Prostiru</a:t>
            </a:r>
            <a:r>
              <a:rPr lang="en-US" b="1" dirty="0">
                <a:solidFill>
                  <a:srgbClr val="000000"/>
                </a:solidFill>
              </a:rPr>
              <a:t> se </a:t>
            </a:r>
            <a:r>
              <a:rPr lang="en-US" b="1" err="1">
                <a:solidFill>
                  <a:srgbClr val="000000"/>
                </a:solidFill>
              </a:rPr>
              <a:t>samo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err="1">
                <a:solidFill>
                  <a:srgbClr val="000000"/>
                </a:solidFill>
              </a:rPr>
              <a:t>kroz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err="1">
                <a:solidFill>
                  <a:srgbClr val="000000"/>
                </a:solidFill>
              </a:rPr>
              <a:t>materijalnu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err="1">
                <a:solidFill>
                  <a:srgbClr val="000000"/>
                </a:solidFill>
              </a:rPr>
              <a:t>sredinu</a:t>
            </a:r>
            <a:endParaRPr lang="en-US" b="1">
              <a:solidFill>
                <a:srgbClr val="000000"/>
              </a:solidFill>
            </a:endParaRPr>
          </a:p>
          <a:p>
            <a:pPr algn="just">
              <a:buClr>
                <a:srgbClr val="8AD0D6"/>
              </a:buClr>
            </a:pPr>
            <a:r>
              <a:rPr lang="en-US" b="1" err="1">
                <a:solidFill>
                  <a:srgbClr val="000000"/>
                </a:solidFill>
              </a:rPr>
              <a:t>Longitudinalni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err="1">
                <a:solidFill>
                  <a:srgbClr val="000000"/>
                </a:solidFill>
              </a:rPr>
              <a:t>talasi</a:t>
            </a:r>
            <a:r>
              <a:rPr lang="en-US" b="1" dirty="0">
                <a:solidFill>
                  <a:srgbClr val="000000"/>
                </a:solidFill>
              </a:rPr>
              <a:t> ( </a:t>
            </a:r>
            <a:r>
              <a:rPr lang="en-US" b="1" err="1">
                <a:solidFill>
                  <a:srgbClr val="000000"/>
                </a:solidFill>
              </a:rPr>
              <a:t>zgrusavanje</a:t>
            </a:r>
            <a:r>
              <a:rPr lang="en-US" b="1" dirty="0">
                <a:solidFill>
                  <a:srgbClr val="000000"/>
                </a:solidFill>
              </a:rPr>
              <a:t> I </a:t>
            </a:r>
            <a:r>
              <a:rPr lang="en-US" b="1" err="1">
                <a:solidFill>
                  <a:srgbClr val="000000"/>
                </a:solidFill>
              </a:rPr>
              <a:t>razredjivanje</a:t>
            </a:r>
            <a:r>
              <a:rPr lang="en-US" b="1" dirty="0">
                <a:solidFill>
                  <a:srgbClr val="000000"/>
                </a:solidFill>
              </a:rPr>
              <a:t> </a:t>
            </a:r>
            <a:r>
              <a:rPr lang="en-US" b="1" err="1">
                <a:solidFill>
                  <a:srgbClr val="000000"/>
                </a:solidFill>
              </a:rPr>
              <a:t>sredine</a:t>
            </a:r>
            <a:r>
              <a:rPr lang="en-US" b="1" dirty="0">
                <a:solidFill>
                  <a:srgbClr val="000000"/>
                </a:solidFill>
              </a:rPr>
              <a:t> </a:t>
            </a:r>
            <a:r>
              <a:rPr lang="en-US" b="1" err="1">
                <a:solidFill>
                  <a:srgbClr val="000000"/>
                </a:solidFill>
              </a:rPr>
              <a:t>kroz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err="1">
                <a:solidFill>
                  <a:srgbClr val="000000"/>
                </a:solidFill>
              </a:rPr>
              <a:t>koju</a:t>
            </a:r>
            <a:r>
              <a:rPr lang="en-US" b="1" dirty="0">
                <a:solidFill>
                  <a:srgbClr val="000000"/>
                </a:solidFill>
              </a:rPr>
              <a:t> se </a:t>
            </a:r>
            <a:r>
              <a:rPr lang="en-US" b="1" err="1">
                <a:solidFill>
                  <a:srgbClr val="000000"/>
                </a:solidFill>
              </a:rPr>
              <a:t>prostiru</a:t>
            </a:r>
            <a:r>
              <a:rPr lang="en-US" b="1" dirty="0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75709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97AE-FC43-498D-AC68-EE17FE8B6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Karakteristike</a:t>
            </a:r>
            <a:r>
              <a:rPr lang="en-US" dirty="0"/>
              <a:t> </a:t>
            </a:r>
            <a:r>
              <a:rPr lang="en-US" dirty="0" err="1"/>
              <a:t>zvuka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186E44-43AE-4977-91E8-91FF0F3CCA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276541"/>
            <a:ext cx="8946541" cy="497185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b="1" i="1" u="sng" dirty="0" err="1"/>
              <a:t>Visina</a:t>
            </a:r>
            <a:r>
              <a:rPr lang="en-US" b="1" i="1" u="sng" dirty="0"/>
              <a:t> </a:t>
            </a:r>
            <a:r>
              <a:rPr lang="en-US" b="1" i="1" u="sng" dirty="0" err="1"/>
              <a:t>zvuka</a:t>
            </a:r>
          </a:p>
          <a:p>
            <a:pPr algn="just">
              <a:buClr>
                <a:srgbClr val="8AD0D6"/>
              </a:buClr>
            </a:pPr>
            <a:r>
              <a:rPr lang="en-US" b="1" dirty="0" err="1">
                <a:solidFill>
                  <a:srgbClr val="000000"/>
                </a:solidFill>
              </a:rPr>
              <a:t>Odredjena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je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frekvencijom</a:t>
            </a:r>
            <a:r>
              <a:rPr lang="en-US" b="1" dirty="0">
                <a:solidFill>
                  <a:srgbClr val="000000"/>
                </a:solidFill>
              </a:rPr>
              <a:t>. Prost ton </a:t>
            </a:r>
            <a:r>
              <a:rPr lang="en-US" b="1" dirty="0" err="1">
                <a:solidFill>
                  <a:srgbClr val="000000"/>
                </a:solidFill>
              </a:rPr>
              <a:t>ima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samo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jednu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frekvenciju</a:t>
            </a:r>
            <a:r>
              <a:rPr lang="en-US" b="1" dirty="0">
                <a:solidFill>
                  <a:srgbClr val="000000"/>
                </a:solidFill>
              </a:rPr>
              <a:t>. </a:t>
            </a:r>
            <a:r>
              <a:rPr lang="en-US" b="1" dirty="0" err="1">
                <a:solidFill>
                  <a:srgbClr val="000000"/>
                </a:solidFill>
              </a:rPr>
              <a:t>Slozeni</a:t>
            </a:r>
            <a:r>
              <a:rPr lang="en-US" b="1" dirty="0">
                <a:solidFill>
                  <a:srgbClr val="000000"/>
                </a:solidFill>
              </a:rPr>
              <a:t> ton pored </a:t>
            </a:r>
            <a:r>
              <a:rPr lang="en-US" b="1" dirty="0" err="1">
                <a:solidFill>
                  <a:srgbClr val="000000"/>
                </a:solidFill>
              </a:rPr>
              <a:t>osnovne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frekvencije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sadrzi</a:t>
            </a:r>
            <a:r>
              <a:rPr lang="en-US" b="1" dirty="0">
                <a:solidFill>
                  <a:srgbClr val="000000"/>
                </a:solidFill>
              </a:rPr>
              <a:t> I vise </a:t>
            </a:r>
            <a:r>
              <a:rPr lang="en-US" b="1" dirty="0" err="1">
                <a:solidFill>
                  <a:srgbClr val="000000"/>
                </a:solidFill>
              </a:rPr>
              <a:t>harmonike</a:t>
            </a:r>
          </a:p>
          <a:p>
            <a:pPr algn="just">
              <a:buClr>
                <a:srgbClr val="8AD0D6"/>
              </a:buClr>
            </a:pPr>
            <a:r>
              <a:rPr lang="en-US" b="1" i="1" u="sng" dirty="0" err="1">
                <a:solidFill>
                  <a:srgbClr val="F2F2F2"/>
                </a:solidFill>
              </a:rPr>
              <a:t>Boja</a:t>
            </a:r>
            <a:r>
              <a:rPr lang="en-US" b="1" i="1" u="sng" dirty="0">
                <a:solidFill>
                  <a:srgbClr val="F2F2F2"/>
                </a:solidFill>
              </a:rPr>
              <a:t> </a:t>
            </a:r>
            <a:r>
              <a:rPr lang="en-US" b="1" i="1" u="sng" dirty="0" err="1">
                <a:solidFill>
                  <a:srgbClr val="F2F2F2"/>
                </a:solidFill>
              </a:rPr>
              <a:t>zvuka</a:t>
            </a:r>
            <a:endParaRPr lang="en-US" b="1" dirty="0" err="1">
              <a:solidFill>
                <a:srgbClr val="000000"/>
              </a:solidFill>
            </a:endParaRPr>
          </a:p>
          <a:p>
            <a:pPr algn="just">
              <a:buClr>
                <a:srgbClr val="8AD0D6"/>
              </a:buClr>
            </a:pPr>
            <a:r>
              <a:rPr lang="en-US" b="1" dirty="0" err="1">
                <a:solidFill>
                  <a:srgbClr val="000000"/>
                </a:solidFill>
              </a:rPr>
              <a:t>Karakteristicna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za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svaku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vrstu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zvuka</a:t>
            </a:r>
            <a:r>
              <a:rPr lang="en-US" b="1" dirty="0">
                <a:solidFill>
                  <a:srgbClr val="000000"/>
                </a:solidFill>
              </a:rPr>
              <a:t>. </a:t>
            </a:r>
            <a:r>
              <a:rPr lang="en-US" b="1" dirty="0" err="1">
                <a:solidFill>
                  <a:srgbClr val="000000"/>
                </a:solidFill>
              </a:rPr>
              <a:t>Boju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tona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odredjuju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visi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harmonici</a:t>
            </a:r>
            <a:r>
              <a:rPr lang="en-US" b="1" dirty="0">
                <a:solidFill>
                  <a:srgbClr val="000000"/>
                </a:solidFill>
              </a:rPr>
              <a:t> . </a:t>
            </a:r>
            <a:r>
              <a:rPr lang="en-US" b="1" dirty="0" err="1">
                <a:solidFill>
                  <a:srgbClr val="000000"/>
                </a:solidFill>
              </a:rPr>
              <a:t>Zavisi</a:t>
            </a:r>
            <a:r>
              <a:rPr lang="en-US" b="1" dirty="0">
                <a:solidFill>
                  <a:srgbClr val="000000"/>
                </a:solidFill>
              </a:rPr>
              <a:t> od </a:t>
            </a:r>
            <a:r>
              <a:rPr lang="en-US" b="1" dirty="0" err="1">
                <a:solidFill>
                  <a:srgbClr val="000000"/>
                </a:solidFill>
              </a:rPr>
              <a:t>broja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harmonika,od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odnosa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njihovih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amplituda</a:t>
            </a:r>
            <a:r>
              <a:rPr lang="en-US" b="1" dirty="0">
                <a:solidFill>
                  <a:srgbClr val="000000"/>
                </a:solidFill>
              </a:rPr>
              <a:t> I </a:t>
            </a:r>
            <a:r>
              <a:rPr lang="en-US" b="1" dirty="0" err="1">
                <a:solidFill>
                  <a:srgbClr val="000000"/>
                </a:solidFill>
              </a:rPr>
              <a:t>frekvencija</a:t>
            </a:r>
          </a:p>
          <a:p>
            <a:pPr algn="just">
              <a:buClr>
                <a:srgbClr val="8AD0D6"/>
              </a:buClr>
            </a:pPr>
            <a:r>
              <a:rPr lang="en-US" b="1" i="1" u="sng" dirty="0" err="1">
                <a:solidFill>
                  <a:srgbClr val="F2F2F2"/>
                </a:solidFill>
              </a:rPr>
              <a:t>Jacina</a:t>
            </a:r>
            <a:r>
              <a:rPr lang="en-US" b="1" i="1" u="sng" dirty="0">
                <a:solidFill>
                  <a:srgbClr val="F2F2F2"/>
                </a:solidFill>
              </a:rPr>
              <a:t> </a:t>
            </a:r>
            <a:r>
              <a:rPr lang="en-US" b="1" i="1" u="sng" dirty="0" err="1">
                <a:solidFill>
                  <a:srgbClr val="F2F2F2"/>
                </a:solidFill>
              </a:rPr>
              <a:t>zvuka</a:t>
            </a:r>
          </a:p>
          <a:p>
            <a:pPr algn="just">
              <a:buClr>
                <a:srgbClr val="8AD0D6"/>
              </a:buClr>
            </a:pPr>
            <a:r>
              <a:rPr lang="en-US" b="1" dirty="0" err="1">
                <a:solidFill>
                  <a:srgbClr val="000000"/>
                </a:solidFill>
              </a:rPr>
              <a:t>Jacina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zvuka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je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brojno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jednaka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enrgiji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koju</a:t>
            </a:r>
            <a:r>
              <a:rPr lang="en-US" b="1" dirty="0">
                <a:solidFill>
                  <a:srgbClr val="000000"/>
                </a:solidFill>
              </a:rPr>
              <a:t> </a:t>
            </a:r>
            <a:r>
              <a:rPr lang="en-US" b="1" dirty="0" err="1">
                <a:solidFill>
                  <a:srgbClr val="000000"/>
                </a:solidFill>
              </a:rPr>
              <a:t>jedinici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vremena</a:t>
            </a:r>
            <a:r>
              <a:rPr lang="en-US" b="1" dirty="0">
                <a:solidFill>
                  <a:srgbClr val="000000"/>
                </a:solidFill>
              </a:rPr>
              <a:t> </a:t>
            </a:r>
            <a:r>
              <a:rPr lang="en-US" b="1" dirty="0" err="1">
                <a:solidFill>
                  <a:srgbClr val="000000"/>
                </a:solidFill>
              </a:rPr>
              <a:t>prenese</a:t>
            </a:r>
            <a:r>
              <a:rPr lang="en-US" b="1" dirty="0">
                <a:solidFill>
                  <a:srgbClr val="000000"/>
                </a:solidFill>
              </a:rPr>
              <a:t> </a:t>
            </a:r>
            <a:r>
              <a:rPr lang="en-US" b="1" dirty="0" err="1">
                <a:solidFill>
                  <a:srgbClr val="000000"/>
                </a:solidFill>
              </a:rPr>
              <a:t>zvucni</a:t>
            </a:r>
            <a:r>
              <a:rPr lang="en-US" b="1" dirty="0">
                <a:solidFill>
                  <a:srgbClr val="000000"/>
                </a:solidFill>
              </a:rPr>
              <a:t> talas </a:t>
            </a:r>
            <a:r>
              <a:rPr lang="en-US" b="1" dirty="0" err="1">
                <a:solidFill>
                  <a:srgbClr val="000000"/>
                </a:solidFill>
              </a:rPr>
              <a:t>kroz</a:t>
            </a:r>
            <a:r>
              <a:rPr lang="en-US" b="1" dirty="0">
                <a:solidFill>
                  <a:srgbClr val="000000"/>
                </a:solidFill>
              </a:rPr>
              <a:t> </a:t>
            </a:r>
            <a:r>
              <a:rPr lang="en-US" b="1" dirty="0" err="1">
                <a:solidFill>
                  <a:srgbClr val="000000"/>
                </a:solidFill>
              </a:rPr>
              <a:t>jedinicnu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povrsinu</a:t>
            </a:r>
            <a:r>
              <a:rPr lang="en-US" b="1" dirty="0">
                <a:solidFill>
                  <a:srgbClr val="000000"/>
                </a:solidFill>
              </a:rPr>
              <a:t> </a:t>
            </a:r>
            <a:r>
              <a:rPr lang="en-US" b="1" dirty="0" err="1">
                <a:solidFill>
                  <a:srgbClr val="000000"/>
                </a:solidFill>
              </a:rPr>
              <a:t>normalnu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na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pravac</a:t>
            </a:r>
            <a:r>
              <a:rPr lang="en-US" b="1" dirty="0">
                <a:solidFill>
                  <a:srgbClr val="000000"/>
                </a:solidFill>
              </a:rPr>
              <a:t> </a:t>
            </a:r>
            <a:r>
              <a:rPr lang="en-US" b="1" dirty="0" err="1">
                <a:solidFill>
                  <a:srgbClr val="000000"/>
                </a:solidFill>
              </a:rPr>
              <a:t>prostiranje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talasa</a:t>
            </a:r>
          </a:p>
          <a:p>
            <a:pPr algn="just">
              <a:buClr>
                <a:srgbClr val="8AD0D6"/>
              </a:buClr>
            </a:pPr>
            <a:r>
              <a:rPr lang="en-US" b="1" dirty="0" err="1">
                <a:solidFill>
                  <a:srgbClr val="000000"/>
                </a:solidFill>
              </a:rPr>
              <a:t>Jacina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zvuka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definisana</a:t>
            </a:r>
            <a:r>
              <a:rPr lang="en-US" b="1" dirty="0">
                <a:solidFill>
                  <a:srgbClr val="000000"/>
                </a:solidFill>
              </a:rPr>
              <a:t> </a:t>
            </a:r>
            <a:r>
              <a:rPr lang="en-US" b="1" dirty="0" err="1">
                <a:solidFill>
                  <a:srgbClr val="000000"/>
                </a:solidFill>
              </a:rPr>
              <a:t>na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ovaj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nacin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naziva</a:t>
            </a:r>
            <a:r>
              <a:rPr lang="en-US" b="1" dirty="0">
                <a:solidFill>
                  <a:srgbClr val="000000"/>
                </a:solidFill>
              </a:rPr>
              <a:t> se </a:t>
            </a:r>
            <a:r>
              <a:rPr lang="en-US" b="1" dirty="0" err="1">
                <a:solidFill>
                  <a:srgbClr val="000000"/>
                </a:solidFill>
              </a:rPr>
              <a:t>objektivna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jacina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zvuka</a:t>
            </a:r>
            <a:r>
              <a:rPr lang="en-US" b="1" dirty="0">
                <a:solidFill>
                  <a:srgbClr val="000000"/>
                </a:solidFill>
              </a:rPr>
              <a:t>, a </a:t>
            </a:r>
            <a:r>
              <a:rPr lang="en-US" b="1" dirty="0" err="1">
                <a:solidFill>
                  <a:srgbClr val="000000"/>
                </a:solidFill>
              </a:rPr>
              <a:t>ona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je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srazmerna</a:t>
            </a:r>
            <a:r>
              <a:rPr lang="en-US" b="1" dirty="0">
                <a:solidFill>
                  <a:srgbClr val="000000"/>
                </a:solidFill>
              </a:rPr>
              <a:t> </a:t>
            </a:r>
            <a:r>
              <a:rPr lang="en-US" b="1" dirty="0" err="1">
                <a:solidFill>
                  <a:srgbClr val="000000"/>
                </a:solidFill>
              </a:rPr>
              <a:t>kvadratu</a:t>
            </a:r>
            <a:r>
              <a:rPr lang="en-US" b="1" dirty="0">
                <a:solidFill>
                  <a:srgbClr val="000000"/>
                </a:solidFill>
              </a:rPr>
              <a:t> amplitude I </a:t>
            </a:r>
            <a:r>
              <a:rPr lang="en-US" b="1" dirty="0" err="1">
                <a:solidFill>
                  <a:srgbClr val="000000"/>
                </a:solidFill>
              </a:rPr>
              <a:t>frekvencije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zvucnog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talasa</a:t>
            </a:r>
            <a:r>
              <a:rPr lang="en-US" b="1" dirty="0">
                <a:solidFill>
                  <a:srgbClr val="000000"/>
                </a:solidFill>
              </a:rPr>
              <a:t>.</a:t>
            </a:r>
          </a:p>
          <a:p>
            <a:pPr algn="just">
              <a:buClr>
                <a:srgbClr val="8AD0D6"/>
              </a:buClr>
            </a:pPr>
            <a:endParaRPr lang="en-US"/>
          </a:p>
          <a:p>
            <a:pPr algn="just">
              <a:buClr>
                <a:srgbClr val="8AD0D6"/>
              </a:buClr>
            </a:pPr>
            <a:endParaRPr lang="en-US">
              <a:solidFill>
                <a:srgbClr val="FFFFFF"/>
              </a:solidFill>
            </a:endParaRPr>
          </a:p>
          <a:p>
            <a:pPr algn="just">
              <a:buClr>
                <a:srgbClr val="8AD0D6"/>
              </a:buClr>
            </a:pPr>
            <a:endParaRPr lang="en-US" b="1" i="1" u="sng" dirty="0">
              <a:solidFill>
                <a:srgbClr val="F2F2F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800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1085A-ECF0-4625-A7F2-C1F4646F2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Пријемници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звука</a:t>
            </a:r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A552F-1F9E-40E0-9776-6131E322C2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en-US" b="1" dirty="0" err="1">
                <a:solidFill>
                  <a:srgbClr val="000000"/>
                </a:solidFill>
              </a:rPr>
              <a:t>Звучни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таласи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су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лонгитудинални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таласи</a:t>
            </a:r>
            <a:r>
              <a:rPr lang="en-US" b="1" dirty="0">
                <a:solidFill>
                  <a:srgbClr val="000000"/>
                </a:solidFill>
              </a:rPr>
              <a:t>. </a:t>
            </a:r>
            <a:r>
              <a:rPr lang="en-US" b="1" dirty="0" err="1">
                <a:solidFill>
                  <a:srgbClr val="000000"/>
                </a:solidFill>
              </a:rPr>
              <a:t>Честице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осцилују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тако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да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настаје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њихово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наизменично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згушњавање</a:t>
            </a:r>
            <a:r>
              <a:rPr lang="en-US" b="1" dirty="0">
                <a:solidFill>
                  <a:srgbClr val="000000"/>
                </a:solidFill>
              </a:rPr>
              <a:t> и </a:t>
            </a:r>
            <a:r>
              <a:rPr lang="en-US" b="1" dirty="0" err="1">
                <a:solidFill>
                  <a:srgbClr val="000000"/>
                </a:solidFill>
              </a:rPr>
              <a:t>разређивање</a:t>
            </a:r>
            <a:r>
              <a:rPr lang="en-US" b="1" dirty="0">
                <a:solidFill>
                  <a:srgbClr val="000000"/>
                </a:solidFill>
              </a:rPr>
              <a:t> – </a:t>
            </a:r>
            <a:r>
              <a:rPr lang="en-US" b="1" dirty="0" err="1">
                <a:solidFill>
                  <a:srgbClr val="000000"/>
                </a:solidFill>
              </a:rPr>
              <a:t>звучни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талас</a:t>
            </a:r>
            <a:r>
              <a:rPr lang="en-US" b="1" dirty="0">
                <a:solidFill>
                  <a:srgbClr val="000000"/>
                </a:solidFill>
              </a:rPr>
              <a:t>. </a:t>
            </a:r>
            <a:r>
              <a:rPr lang="en-US" b="1" dirty="0" err="1">
                <a:solidFill>
                  <a:srgbClr val="000000"/>
                </a:solidFill>
              </a:rPr>
              <a:t>Посредник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између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звучног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извора</a:t>
            </a:r>
            <a:r>
              <a:rPr lang="en-US" b="1" dirty="0">
                <a:solidFill>
                  <a:srgbClr val="000000"/>
                </a:solidFill>
              </a:rPr>
              <a:t> и </a:t>
            </a:r>
            <a:r>
              <a:rPr lang="en-US" b="1" dirty="0" err="1">
                <a:solidFill>
                  <a:srgbClr val="000000"/>
                </a:solidFill>
              </a:rPr>
              <a:t>ува</a:t>
            </a:r>
            <a:r>
              <a:rPr lang="en-US" b="1" dirty="0">
                <a:solidFill>
                  <a:srgbClr val="000000"/>
                </a:solidFill>
              </a:rPr>
              <a:t>, </a:t>
            </a:r>
            <a:r>
              <a:rPr lang="en-US" b="1" dirty="0" err="1">
                <a:solidFill>
                  <a:srgbClr val="000000"/>
                </a:solidFill>
              </a:rPr>
              <a:t>најчешће</a:t>
            </a:r>
            <a:r>
              <a:rPr lang="en-US" b="1" dirty="0">
                <a:solidFill>
                  <a:srgbClr val="000000"/>
                </a:solidFill>
              </a:rPr>
              <a:t>, </a:t>
            </a:r>
            <a:r>
              <a:rPr lang="en-US" b="1" dirty="0" err="1">
                <a:solidFill>
                  <a:srgbClr val="000000"/>
                </a:solidFill>
              </a:rPr>
              <a:t>је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ваздух</a:t>
            </a:r>
            <a:r>
              <a:rPr lang="en-US" b="1" dirty="0">
                <a:solidFill>
                  <a:srgbClr val="000000"/>
                </a:solidFill>
              </a:rPr>
              <a:t>. </a:t>
            </a:r>
            <a:r>
              <a:rPr lang="en-US" b="1" dirty="0" err="1">
                <a:solidFill>
                  <a:srgbClr val="000000"/>
                </a:solidFill>
              </a:rPr>
              <a:t>Притисак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ваздуха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се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периодично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мења</a:t>
            </a:r>
            <a:r>
              <a:rPr lang="en-US" b="1" dirty="0">
                <a:solidFill>
                  <a:srgbClr val="000000"/>
                </a:solidFill>
              </a:rPr>
              <a:t> у </a:t>
            </a:r>
            <a:r>
              <a:rPr lang="en-US" b="1" dirty="0" err="1">
                <a:solidFill>
                  <a:srgbClr val="000000"/>
                </a:solidFill>
              </a:rPr>
              <a:t>свим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тачкама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средине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кроз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коју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се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шири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звучни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талас</a:t>
            </a:r>
            <a:r>
              <a:rPr lang="en-US" b="1" dirty="0">
                <a:solidFill>
                  <a:srgbClr val="000000"/>
                </a:solidFill>
              </a:rPr>
              <a:t>.</a:t>
            </a:r>
          </a:p>
          <a:p>
            <a:pPr algn="just">
              <a:buClr>
                <a:srgbClr val="8AD0D6"/>
              </a:buClr>
            </a:pPr>
            <a:r>
              <a:rPr lang="en-US" dirty="0">
                <a:solidFill>
                  <a:srgbClr val="000000"/>
                </a:solidFill>
              </a:rPr>
              <a:t>У </a:t>
            </a:r>
            <a:r>
              <a:rPr lang="en-US" dirty="0" err="1">
                <a:solidFill>
                  <a:srgbClr val="000000"/>
                </a:solidFill>
              </a:rPr>
              <a:t>објективне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пријемнике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звука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спадају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микрофони</a:t>
            </a:r>
            <a:r>
              <a:rPr lang="en-US" dirty="0">
                <a:solidFill>
                  <a:srgbClr val="000000"/>
                </a:solidFill>
              </a:rPr>
              <a:t>.</a:t>
            </a:r>
            <a:endParaRPr lang="en-US" b="1" dirty="0">
              <a:solidFill>
                <a:srgbClr val="000000"/>
              </a:solidFill>
            </a:endParaRPr>
          </a:p>
          <a:p>
            <a:pPr algn="just">
              <a:buClr>
                <a:srgbClr val="8AD0D6"/>
              </a:buClr>
            </a:pPr>
            <a:r>
              <a:rPr lang="en-US" b="1" dirty="0" err="1">
                <a:solidFill>
                  <a:srgbClr val="000000"/>
                </a:solidFill>
              </a:rPr>
              <a:t>Електродинамички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микрофон</a:t>
            </a:r>
            <a:r>
              <a:rPr lang="en-US" dirty="0">
                <a:solidFill>
                  <a:srgbClr val="000000"/>
                </a:solidFill>
              </a:rPr>
              <a:t> – </a:t>
            </a:r>
            <a:r>
              <a:rPr lang="en-US" dirty="0" err="1">
                <a:solidFill>
                  <a:srgbClr val="000000"/>
                </a:solidFill>
              </a:rPr>
              <a:t>претварање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механичких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осцилација</a:t>
            </a:r>
            <a:r>
              <a:rPr lang="en-US" dirty="0">
                <a:solidFill>
                  <a:srgbClr val="000000"/>
                </a:solidFill>
              </a:rPr>
              <a:t> у </a:t>
            </a:r>
            <a:r>
              <a:rPr lang="en-US" dirty="0" err="1">
                <a:solidFill>
                  <a:srgbClr val="000000"/>
                </a:solidFill>
              </a:rPr>
              <a:t>електричну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струју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помоћу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електромагнетне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индукције</a:t>
            </a:r>
            <a:r>
              <a:rPr lang="en-US" dirty="0">
                <a:solidFill>
                  <a:srgbClr val="000000"/>
                </a:solidFill>
              </a:rPr>
              <a:t>.</a:t>
            </a:r>
            <a:endParaRPr lang="en-US" dirty="0"/>
          </a:p>
          <a:p>
            <a:pPr algn="just">
              <a:buClr>
                <a:srgbClr val="8AD0D6"/>
              </a:buClr>
            </a:pPr>
            <a:endParaRPr lang="en-US"/>
          </a:p>
          <a:p>
            <a:pPr algn="just">
              <a:buClr>
                <a:srgbClr val="8AD0D6"/>
              </a:buClr>
            </a:pPr>
            <a:endParaRPr lang="en-US"/>
          </a:p>
          <a:p>
            <a:pPr algn="just">
              <a:buClr>
                <a:srgbClr val="8AD0D6"/>
              </a:buClr>
            </a:pP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4974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Ion</vt:lpstr>
      <vt:lpstr>Akustika</vt:lpstr>
      <vt:lpstr>Zvuk I izvor zvuka</vt:lpstr>
      <vt:lpstr>PowerPoint Presentation</vt:lpstr>
      <vt:lpstr>Karakteristike zvuka</vt:lpstr>
      <vt:lpstr>Пријемници звука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2</cp:revision>
  <dcterms:created xsi:type="dcterms:W3CDTF">2014-09-12T17:24:29Z</dcterms:created>
  <dcterms:modified xsi:type="dcterms:W3CDTF">2018-05-15T09:12:34Z</dcterms:modified>
</cp:coreProperties>
</file>