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100B925-1B24-4708-B97D-FDDE2497646F}" type="datetimeFigureOut">
              <a:rPr lang="en-US" smtClean="0"/>
              <a:pPr/>
              <a:t>5/3/2018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10A630A-42D9-4E25-B700-B4FCD25E4E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00B925-1B24-4708-B97D-FDDE2497646F}" type="datetimeFigureOut">
              <a:rPr lang="en-US" smtClean="0"/>
              <a:pPr/>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A630A-42D9-4E25-B700-B4FCD25E4E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00B925-1B24-4708-B97D-FDDE2497646F}" type="datetimeFigureOut">
              <a:rPr lang="en-US" smtClean="0"/>
              <a:pPr/>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A630A-42D9-4E25-B700-B4FCD25E4E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00B925-1B24-4708-B97D-FDDE2497646F}" type="datetimeFigureOut">
              <a:rPr lang="en-US" smtClean="0"/>
              <a:pPr/>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A630A-42D9-4E25-B700-B4FCD25E4E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00B925-1B24-4708-B97D-FDDE2497646F}" type="datetimeFigureOut">
              <a:rPr lang="en-US" smtClean="0"/>
              <a:pPr/>
              <a:t>5/3/2018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A630A-42D9-4E25-B700-B4FCD25E4E4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00B925-1B24-4708-B97D-FDDE2497646F}" type="datetimeFigureOut">
              <a:rPr lang="en-US" smtClean="0"/>
              <a:pPr/>
              <a:t>5/3/2018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A630A-42D9-4E25-B700-B4FCD25E4E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100B925-1B24-4708-B97D-FDDE2497646F}" type="datetimeFigureOut">
              <a:rPr lang="en-US" smtClean="0"/>
              <a:pPr/>
              <a:t>5/3/2018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0A630A-42D9-4E25-B700-B4FCD25E4E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100B925-1B24-4708-B97D-FDDE2497646F}" type="datetimeFigureOut">
              <a:rPr lang="en-US" smtClean="0"/>
              <a:pPr/>
              <a:t>5/3/2018</a:t>
            </a:fld>
            <a:endParaRPr lang="en-US"/>
          </a:p>
        </p:txBody>
      </p:sp>
      <p:sp>
        <p:nvSpPr>
          <p:cNvPr id="8" name="Slide Number Placeholder 7"/>
          <p:cNvSpPr>
            <a:spLocks noGrp="1"/>
          </p:cNvSpPr>
          <p:nvPr>
            <p:ph type="sldNum" sz="quarter" idx="11"/>
          </p:nvPr>
        </p:nvSpPr>
        <p:spPr/>
        <p:txBody>
          <a:bodyPr/>
          <a:lstStyle/>
          <a:p>
            <a:fld id="{010A630A-42D9-4E25-B700-B4FCD25E4E44}"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00B925-1B24-4708-B97D-FDDE2497646F}" type="datetimeFigureOut">
              <a:rPr lang="en-US" smtClean="0"/>
              <a:pPr/>
              <a:t>5/3/2018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0A630A-42D9-4E25-B700-B4FCD25E4E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00B925-1B24-4708-B97D-FDDE2497646F}" type="datetimeFigureOut">
              <a:rPr lang="en-US" smtClean="0"/>
              <a:pPr/>
              <a:t>5/3/2018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10A630A-42D9-4E25-B700-B4FCD25E4E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E100B925-1B24-4708-B97D-FDDE2497646F}" type="datetimeFigureOut">
              <a:rPr lang="en-US" smtClean="0"/>
              <a:pPr/>
              <a:t>5/3/2018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A630A-42D9-4E25-B700-B4FCD25E4E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100B925-1B24-4708-B97D-FDDE2497646F}" type="datetimeFigureOut">
              <a:rPr lang="en-US" smtClean="0"/>
              <a:pPr/>
              <a:t>5/3/2018</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10A630A-42D9-4E25-B700-B4FCD25E4E4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71678"/>
            <a:ext cx="5786478" cy="2301240"/>
          </a:xfrm>
        </p:spPr>
        <p:txBody>
          <a:bodyPr/>
          <a:lstStyle/>
          <a:p>
            <a:r>
              <a:rPr lang="sr-Latn-RS" dirty="0" smtClean="0"/>
              <a:t>Prigušene i                                                     neprigušene oscilacije</a:t>
            </a:r>
            <a:endParaRPr lang="en-US" dirty="0"/>
          </a:p>
        </p:txBody>
      </p:sp>
      <p:sp>
        <p:nvSpPr>
          <p:cNvPr id="3" name="Subtitle 2"/>
          <p:cNvSpPr>
            <a:spLocks noGrp="1"/>
          </p:cNvSpPr>
          <p:nvPr>
            <p:ph type="subTitle" idx="1"/>
          </p:nvPr>
        </p:nvSpPr>
        <p:spPr>
          <a:xfrm>
            <a:off x="642910" y="4500570"/>
            <a:ext cx="6480048" cy="857256"/>
          </a:xfrm>
        </p:spPr>
        <p:txBody>
          <a:bodyPr/>
          <a:lstStyle/>
          <a:p>
            <a:r>
              <a:rPr lang="sr-Latn-RS" dirty="0" smtClean="0"/>
              <a:t>Autor:Štrbac Nikola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900"/>
            <a:ext cx="7467600" cy="1143000"/>
          </a:xfrm>
        </p:spPr>
        <p:txBody>
          <a:bodyPr/>
          <a:lstStyle/>
          <a:p>
            <a:endParaRPr lang="en-US" dirty="0"/>
          </a:p>
        </p:txBody>
      </p:sp>
      <p:sp>
        <p:nvSpPr>
          <p:cNvPr id="3" name="Content Placeholder 2"/>
          <p:cNvSpPr>
            <a:spLocks noGrp="1"/>
          </p:cNvSpPr>
          <p:nvPr>
            <p:ph idx="1"/>
          </p:nvPr>
        </p:nvSpPr>
        <p:spPr>
          <a:xfrm>
            <a:off x="500034" y="1357298"/>
            <a:ext cx="7467600" cy="4525963"/>
          </a:xfrm>
        </p:spPr>
        <p:txBody>
          <a:bodyPr/>
          <a:lstStyle/>
          <a:p>
            <a:r>
              <a:rPr lang="en-US" dirty="0" err="1" smtClean="0"/>
              <a:t>Oscilatorno</a:t>
            </a:r>
            <a:r>
              <a:rPr lang="en-US" dirty="0" smtClean="0"/>
              <a:t> </a:t>
            </a:r>
            <a:r>
              <a:rPr lang="en-US" dirty="0" err="1" smtClean="0"/>
              <a:t>kretanje</a:t>
            </a:r>
            <a:r>
              <a:rPr lang="en-US" dirty="0" smtClean="0"/>
              <a:t> </a:t>
            </a:r>
            <a:r>
              <a:rPr lang="en-US" dirty="0" err="1" smtClean="0"/>
              <a:t>koje</a:t>
            </a:r>
            <a:r>
              <a:rPr lang="en-US" dirty="0" smtClean="0"/>
              <a:t> </a:t>
            </a:r>
            <a:r>
              <a:rPr lang="en-US" dirty="0" err="1" smtClean="0"/>
              <a:t>smo</a:t>
            </a:r>
            <a:r>
              <a:rPr lang="en-US" dirty="0" smtClean="0"/>
              <a:t> </a:t>
            </a:r>
            <a:r>
              <a:rPr lang="en-US" dirty="0" err="1" smtClean="0"/>
              <a:t>razmatrali</a:t>
            </a:r>
            <a:r>
              <a:rPr lang="en-US" dirty="0" smtClean="0"/>
              <a:t> do </a:t>
            </a:r>
            <a:r>
              <a:rPr lang="en-US" dirty="0" err="1" smtClean="0"/>
              <a:t>sada</a:t>
            </a:r>
            <a:r>
              <a:rPr lang="en-US" dirty="0" smtClean="0"/>
              <a:t> se </a:t>
            </a:r>
            <a:r>
              <a:rPr lang="en-US" dirty="0" err="1" smtClean="0"/>
              <a:t>odvija</a:t>
            </a:r>
            <a:r>
              <a:rPr lang="en-US" dirty="0" smtClean="0"/>
              <a:t> u </a:t>
            </a:r>
            <a:r>
              <a:rPr lang="en-US" dirty="0" err="1" smtClean="0"/>
              <a:t>idealnim</a:t>
            </a:r>
            <a:r>
              <a:rPr lang="en-US" dirty="0" smtClean="0"/>
              <a:t> </a:t>
            </a:r>
            <a:r>
              <a:rPr lang="en-US" dirty="0" err="1" smtClean="0"/>
              <a:t>uslovima</a:t>
            </a:r>
            <a:r>
              <a:rPr lang="en-US" dirty="0" smtClean="0"/>
              <a:t> , </a:t>
            </a:r>
            <a:r>
              <a:rPr lang="en-US" dirty="0" err="1" smtClean="0"/>
              <a:t>bez</a:t>
            </a:r>
            <a:r>
              <a:rPr lang="en-US" dirty="0" smtClean="0"/>
              <a:t> </a:t>
            </a:r>
            <a:r>
              <a:rPr lang="en-US" dirty="0" err="1" smtClean="0"/>
              <a:t>trenja</a:t>
            </a:r>
            <a:r>
              <a:rPr lang="en-US" dirty="0" smtClean="0"/>
              <a:t> </a:t>
            </a:r>
            <a:r>
              <a:rPr lang="en-US" dirty="0" err="1" smtClean="0"/>
              <a:t>i</a:t>
            </a:r>
            <a:r>
              <a:rPr lang="en-US" dirty="0" smtClean="0"/>
              <a:t> </a:t>
            </a:r>
            <a:r>
              <a:rPr lang="en-US" dirty="0" err="1" smtClean="0"/>
              <a:t>otpora</a:t>
            </a:r>
            <a:r>
              <a:rPr lang="en-US" dirty="0" smtClean="0"/>
              <a:t> </a:t>
            </a:r>
            <a:r>
              <a:rPr lang="en-US" dirty="0" err="1" smtClean="0"/>
              <a:t>sredine</a:t>
            </a:r>
            <a:r>
              <a:rPr lang="en-US" dirty="0" smtClean="0"/>
              <a:t>. </a:t>
            </a:r>
            <a:r>
              <a:rPr lang="en-US" dirty="0" err="1" smtClean="0"/>
              <a:t>Ovakvo</a:t>
            </a:r>
            <a:r>
              <a:rPr lang="en-US" dirty="0" smtClean="0"/>
              <a:t> </a:t>
            </a:r>
            <a:r>
              <a:rPr lang="en-US" dirty="0" err="1" smtClean="0"/>
              <a:t>oscilatorno</a:t>
            </a:r>
            <a:r>
              <a:rPr lang="en-US" dirty="0" smtClean="0"/>
              <a:t> </a:t>
            </a:r>
            <a:r>
              <a:rPr lang="en-US" dirty="0" err="1" smtClean="0"/>
              <a:t>kretanje</a:t>
            </a:r>
            <a:r>
              <a:rPr lang="en-US" dirty="0" smtClean="0"/>
              <a:t>, </a:t>
            </a:r>
            <a:r>
              <a:rPr lang="en-US" dirty="0" err="1" smtClean="0"/>
              <a:t>kada</a:t>
            </a:r>
            <a:r>
              <a:rPr lang="en-US" dirty="0" smtClean="0"/>
              <a:t> se </a:t>
            </a:r>
            <a:r>
              <a:rPr lang="en-US" dirty="0" err="1" smtClean="0"/>
              <a:t>uspostavi</a:t>
            </a:r>
            <a:r>
              <a:rPr lang="en-US" dirty="0" smtClean="0"/>
              <a:t> </a:t>
            </a:r>
            <a:r>
              <a:rPr lang="en-US" dirty="0" err="1" smtClean="0"/>
              <a:t>trajalo</a:t>
            </a:r>
            <a:r>
              <a:rPr lang="en-US" dirty="0" smtClean="0"/>
              <a:t> bi </a:t>
            </a:r>
            <a:r>
              <a:rPr lang="en-US" dirty="0" err="1" smtClean="0"/>
              <a:t>večno</a:t>
            </a:r>
            <a:r>
              <a:rPr lang="en-US" dirty="0" smtClean="0"/>
              <a:t>.  </a:t>
            </a:r>
            <a:r>
              <a:rPr lang="en-US" dirty="0" err="1" smtClean="0"/>
              <a:t>Slobodne</a:t>
            </a:r>
            <a:r>
              <a:rPr lang="en-US" dirty="0" smtClean="0"/>
              <a:t> (</a:t>
            </a:r>
            <a:r>
              <a:rPr lang="en-US" dirty="0" err="1" smtClean="0"/>
              <a:t>neprigušene</a:t>
            </a:r>
            <a:r>
              <a:rPr lang="en-US" dirty="0" smtClean="0"/>
              <a:t>) </a:t>
            </a:r>
            <a:r>
              <a:rPr lang="en-US" dirty="0" err="1" smtClean="0"/>
              <a:t>oscilacije</a:t>
            </a:r>
            <a:r>
              <a:rPr lang="en-US" dirty="0" smtClean="0"/>
              <a:t> - </a:t>
            </a:r>
            <a:r>
              <a:rPr lang="en-US" dirty="0" err="1" smtClean="0"/>
              <a:t>oscilator</a:t>
            </a:r>
            <a:r>
              <a:rPr lang="en-US" dirty="0" smtClean="0"/>
              <a:t> ne </a:t>
            </a:r>
            <a:r>
              <a:rPr lang="en-US" dirty="0" err="1" smtClean="0"/>
              <a:t>gubi</a:t>
            </a:r>
            <a:r>
              <a:rPr lang="en-US" dirty="0" smtClean="0"/>
              <a:t> </a:t>
            </a:r>
            <a:r>
              <a:rPr lang="en-US" dirty="0" err="1" smtClean="0"/>
              <a:t>energiju,ne</a:t>
            </a:r>
            <a:r>
              <a:rPr lang="en-US" dirty="0" smtClean="0"/>
              <a:t> </a:t>
            </a:r>
            <a:r>
              <a:rPr lang="en-US" dirty="0" err="1" smtClean="0"/>
              <a:t>menja</a:t>
            </a:r>
            <a:r>
              <a:rPr lang="en-US" dirty="0" smtClean="0"/>
              <a:t> </a:t>
            </a:r>
            <a:r>
              <a:rPr lang="en-US" dirty="0" err="1" smtClean="0"/>
              <a:t>amplituda</a:t>
            </a:r>
            <a:r>
              <a:rPr lang="en-US" dirty="0" smtClean="0"/>
              <a:t> u </a:t>
            </a:r>
            <a:r>
              <a:rPr lang="en-US" dirty="0" err="1" smtClean="0"/>
              <a:t>toku</a:t>
            </a:r>
            <a:r>
              <a:rPr lang="en-US" dirty="0" smtClean="0"/>
              <a:t> </a:t>
            </a:r>
            <a:r>
              <a:rPr lang="en-US" dirty="0" err="1" smtClean="0"/>
              <a:t>vremena</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900"/>
            <a:ext cx="7467600" cy="1143000"/>
          </a:xfrm>
        </p:spPr>
        <p:txBody>
          <a:bodyPr/>
          <a:lstStyle/>
          <a:p>
            <a:endParaRPr lang="en-US" dirty="0"/>
          </a:p>
        </p:txBody>
      </p:sp>
      <p:sp>
        <p:nvSpPr>
          <p:cNvPr id="3" name="Content Placeholder 2"/>
          <p:cNvSpPr>
            <a:spLocks noGrp="1"/>
          </p:cNvSpPr>
          <p:nvPr>
            <p:ph idx="1"/>
          </p:nvPr>
        </p:nvSpPr>
        <p:spPr>
          <a:xfrm>
            <a:off x="428596" y="1142984"/>
            <a:ext cx="7467600" cy="4525963"/>
          </a:xfrm>
        </p:spPr>
        <p:txBody>
          <a:bodyPr/>
          <a:lstStyle/>
          <a:p>
            <a:r>
              <a:rPr lang="vi-VN" dirty="0" smtClean="0"/>
              <a:t> Međutim, u realnim uslovima mora da se uzme u obzir uticaj okoline na kretanje tela . Oscilovanje usporava sa vremenom, smanjuju se amplitude, jer se ukupna mehanička energija troši na savladavanje otpora sredine .</a:t>
            </a:r>
            <a:endParaRPr lang="en-US" dirty="0"/>
          </a:p>
        </p:txBody>
      </p:sp>
      <p:pic>
        <p:nvPicPr>
          <p:cNvPr id="1026" name="Picture 2" descr="D:\Documents\Desktop\2016-12-06_20-42-40.jpg"/>
          <p:cNvPicPr>
            <a:picLocks noChangeAspect="1" noChangeArrowheads="1"/>
          </p:cNvPicPr>
          <p:nvPr/>
        </p:nvPicPr>
        <p:blipFill>
          <a:blip r:embed="rId2"/>
          <a:srcRect/>
          <a:stretch>
            <a:fillRect/>
          </a:stretch>
        </p:blipFill>
        <p:spPr bwMode="auto">
          <a:xfrm>
            <a:off x="2643174" y="4143380"/>
            <a:ext cx="4143404" cy="250033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53966"/>
          </a:xfrm>
        </p:spPr>
        <p:txBody>
          <a:bodyPr>
            <a:normAutofit fontScale="90000"/>
          </a:bodyPr>
          <a:lstStyle/>
          <a:p>
            <a:endParaRPr lang="en-US" dirty="0"/>
          </a:p>
        </p:txBody>
      </p:sp>
      <p:sp>
        <p:nvSpPr>
          <p:cNvPr id="3" name="Content Placeholder 2"/>
          <p:cNvSpPr>
            <a:spLocks noGrp="1"/>
          </p:cNvSpPr>
          <p:nvPr>
            <p:ph idx="1"/>
          </p:nvPr>
        </p:nvSpPr>
        <p:spPr>
          <a:xfrm>
            <a:off x="457200" y="857232"/>
            <a:ext cx="7467600" cy="5268931"/>
          </a:xfrm>
        </p:spPr>
        <p:txBody>
          <a:bodyPr>
            <a:normAutofit fontScale="92500" lnSpcReduction="10000"/>
          </a:bodyPr>
          <a:lstStyle/>
          <a:p>
            <a:r>
              <a:rPr lang="es-ES" dirty="0" err="1" smtClean="0"/>
              <a:t>Prigušene</a:t>
            </a:r>
            <a:r>
              <a:rPr lang="es-ES" dirty="0" smtClean="0"/>
              <a:t> (</a:t>
            </a:r>
            <a:r>
              <a:rPr lang="es-ES" dirty="0" err="1" smtClean="0"/>
              <a:t>amortizovane</a:t>
            </a:r>
            <a:r>
              <a:rPr lang="es-ES" dirty="0" smtClean="0"/>
              <a:t>) </a:t>
            </a:r>
            <a:r>
              <a:rPr lang="es-ES" dirty="0" err="1" smtClean="0"/>
              <a:t>oscilacije</a:t>
            </a:r>
            <a:r>
              <a:rPr lang="es-ES" dirty="0" smtClean="0"/>
              <a:t> - </a:t>
            </a:r>
            <a:r>
              <a:rPr lang="es-ES" dirty="0" err="1" smtClean="0"/>
              <a:t>oscilator</a:t>
            </a:r>
            <a:r>
              <a:rPr lang="es-ES" dirty="0" smtClean="0"/>
              <a:t> </a:t>
            </a:r>
            <a:r>
              <a:rPr lang="es-ES" dirty="0" err="1" smtClean="0"/>
              <a:t>gubi</a:t>
            </a:r>
            <a:r>
              <a:rPr lang="es-ES" dirty="0" smtClean="0"/>
              <a:t> </a:t>
            </a:r>
            <a:r>
              <a:rPr lang="es-ES" dirty="0" err="1" smtClean="0"/>
              <a:t>energiju,smanjuje</a:t>
            </a:r>
            <a:r>
              <a:rPr lang="es-ES" dirty="0" smtClean="0"/>
              <a:t> </a:t>
            </a:r>
            <a:r>
              <a:rPr lang="sr-Latn-RS" dirty="0" smtClean="0"/>
              <a:t>se </a:t>
            </a:r>
            <a:r>
              <a:rPr lang="es-ES" dirty="0" err="1" smtClean="0"/>
              <a:t>amplituda</a:t>
            </a:r>
            <a:r>
              <a:rPr lang="sr-Latn-RS" dirty="0" smtClean="0"/>
              <a:t> u</a:t>
            </a:r>
            <a:r>
              <a:rPr lang="es-ES" dirty="0" smtClean="0"/>
              <a:t> </a:t>
            </a:r>
            <a:r>
              <a:rPr lang="es-ES" dirty="0" err="1" smtClean="0"/>
              <a:t>toku</a:t>
            </a:r>
            <a:r>
              <a:rPr lang="es-ES" dirty="0" smtClean="0"/>
              <a:t> </a:t>
            </a:r>
            <a:r>
              <a:rPr lang="es-ES" dirty="0" err="1" smtClean="0"/>
              <a:t>vremena</a:t>
            </a:r>
            <a:r>
              <a:rPr lang="es-ES" dirty="0" smtClean="0"/>
              <a:t>  </a:t>
            </a:r>
            <a:endParaRPr lang="sr-Latn-RS" dirty="0" smtClean="0"/>
          </a:p>
          <a:p>
            <a:r>
              <a:rPr lang="es-ES" dirty="0" smtClean="0"/>
              <a:t>Primer: </a:t>
            </a:r>
            <a:r>
              <a:rPr lang="es-ES" dirty="0" err="1" smtClean="0"/>
              <a:t>ljuljaška</a:t>
            </a:r>
            <a:r>
              <a:rPr lang="sr-Latn-RS" dirty="0" smtClean="0"/>
              <a:t>.</a:t>
            </a:r>
          </a:p>
          <a:p>
            <a:r>
              <a:rPr lang="en-US" dirty="0" smtClean="0"/>
              <a:t> </a:t>
            </a:r>
            <a:r>
              <a:rPr lang="en-US" dirty="0" err="1" smtClean="0"/>
              <a:t>Gubitak</a:t>
            </a:r>
            <a:r>
              <a:rPr lang="en-US" dirty="0" smtClean="0"/>
              <a:t> </a:t>
            </a:r>
            <a:r>
              <a:rPr lang="en-US" dirty="0" err="1" smtClean="0"/>
              <a:t>energije</a:t>
            </a:r>
            <a:r>
              <a:rPr lang="en-US" dirty="0" smtClean="0"/>
              <a:t> </a:t>
            </a:r>
            <a:r>
              <a:rPr lang="en-US" dirty="0" err="1" smtClean="0"/>
              <a:t>oscilatora</a:t>
            </a:r>
            <a:r>
              <a:rPr lang="en-US" dirty="0" smtClean="0"/>
              <a:t> </a:t>
            </a:r>
            <a:r>
              <a:rPr lang="en-US" dirty="0" err="1" smtClean="0"/>
              <a:t>može</a:t>
            </a:r>
            <a:r>
              <a:rPr lang="en-US" dirty="0" smtClean="0"/>
              <a:t> </a:t>
            </a:r>
            <a:r>
              <a:rPr lang="en-US" dirty="0" err="1" smtClean="0"/>
              <a:t>da</a:t>
            </a:r>
            <a:r>
              <a:rPr lang="en-US" dirty="0" smtClean="0"/>
              <a:t> se </a:t>
            </a:r>
            <a:r>
              <a:rPr lang="en-US" dirty="0" err="1" smtClean="0"/>
              <a:t>nadoknadi</a:t>
            </a:r>
            <a:r>
              <a:rPr lang="en-US" dirty="0" smtClean="0"/>
              <a:t> </a:t>
            </a:r>
            <a:r>
              <a:rPr lang="en-US" dirty="0" err="1" smtClean="0"/>
              <a:t>delovanjem</a:t>
            </a:r>
            <a:r>
              <a:rPr lang="en-US" dirty="0" smtClean="0"/>
              <a:t> </a:t>
            </a:r>
            <a:r>
              <a:rPr lang="en-US" dirty="0" err="1" smtClean="0"/>
              <a:t>spoljašnje</a:t>
            </a:r>
            <a:r>
              <a:rPr lang="en-US" dirty="0" smtClean="0"/>
              <a:t> </a:t>
            </a:r>
            <a:r>
              <a:rPr lang="en-US" dirty="0" err="1" smtClean="0"/>
              <a:t>periodične</a:t>
            </a:r>
            <a:r>
              <a:rPr lang="en-US" dirty="0" smtClean="0"/>
              <a:t> </a:t>
            </a:r>
            <a:r>
              <a:rPr lang="en-US" dirty="0" err="1" smtClean="0"/>
              <a:t>sile</a:t>
            </a:r>
            <a:r>
              <a:rPr lang="en-US" dirty="0" smtClean="0"/>
              <a:t>.  </a:t>
            </a:r>
            <a:r>
              <a:rPr lang="en-US" dirty="0" err="1" smtClean="0"/>
              <a:t>Amplituda</a:t>
            </a:r>
            <a:r>
              <a:rPr lang="en-US" dirty="0" smtClean="0"/>
              <a:t> </a:t>
            </a:r>
            <a:r>
              <a:rPr lang="en-US" dirty="0" err="1" smtClean="0"/>
              <a:t>oscilovanja</a:t>
            </a:r>
            <a:r>
              <a:rPr lang="en-US" dirty="0" smtClean="0"/>
              <a:t>, </a:t>
            </a:r>
            <a:r>
              <a:rPr lang="en-US" dirty="0" err="1" smtClean="0"/>
              <a:t>će</a:t>
            </a:r>
            <a:r>
              <a:rPr lang="en-US" dirty="0" smtClean="0"/>
              <a:t> </a:t>
            </a:r>
            <a:r>
              <a:rPr lang="en-US" dirty="0" err="1" smtClean="0"/>
              <a:t>pri</a:t>
            </a:r>
            <a:r>
              <a:rPr lang="en-US" dirty="0" smtClean="0"/>
              <a:t> </a:t>
            </a:r>
            <a:r>
              <a:rPr lang="en-US" dirty="0" err="1" smtClean="0"/>
              <a:t>ovakvom</a:t>
            </a:r>
            <a:r>
              <a:rPr lang="en-US" dirty="0" smtClean="0"/>
              <a:t> </a:t>
            </a:r>
            <a:r>
              <a:rPr lang="en-US" dirty="0" err="1" smtClean="0"/>
              <a:t>načinu</a:t>
            </a:r>
            <a:r>
              <a:rPr lang="en-US" dirty="0" smtClean="0"/>
              <a:t> </a:t>
            </a:r>
            <a:r>
              <a:rPr lang="en-US" dirty="0" err="1" smtClean="0"/>
              <a:t>kretanja</a:t>
            </a:r>
            <a:r>
              <a:rPr lang="en-US" dirty="0" smtClean="0"/>
              <a:t>, </a:t>
            </a:r>
            <a:r>
              <a:rPr lang="en-US" dirty="0" err="1" smtClean="0"/>
              <a:t>ostati</a:t>
            </a:r>
            <a:r>
              <a:rPr lang="en-US" dirty="0" smtClean="0"/>
              <a:t> </a:t>
            </a:r>
            <a:r>
              <a:rPr lang="en-US" dirty="0" err="1" smtClean="0"/>
              <a:t>konstantna</a:t>
            </a:r>
            <a:r>
              <a:rPr lang="en-US" dirty="0" smtClean="0"/>
              <a:t>, </a:t>
            </a:r>
            <a:r>
              <a:rPr lang="en-US" dirty="0" err="1" smtClean="0"/>
              <a:t>ako</a:t>
            </a:r>
            <a:r>
              <a:rPr lang="en-US" dirty="0" smtClean="0"/>
              <a:t> se </a:t>
            </a:r>
            <a:r>
              <a:rPr lang="en-US" dirty="0" err="1" smtClean="0"/>
              <a:t>pri</a:t>
            </a:r>
            <a:r>
              <a:rPr lang="en-US" dirty="0" smtClean="0"/>
              <a:t> </a:t>
            </a:r>
            <a:r>
              <a:rPr lang="en-US" dirty="0" err="1" smtClean="0"/>
              <a:t>svakom</a:t>
            </a:r>
            <a:r>
              <a:rPr lang="en-US" dirty="0" smtClean="0"/>
              <a:t> </a:t>
            </a:r>
            <a:r>
              <a:rPr lang="en-US" dirty="0" err="1" smtClean="0"/>
              <a:t>ciklusu</a:t>
            </a:r>
            <a:r>
              <a:rPr lang="en-US" dirty="0" smtClean="0"/>
              <a:t> </a:t>
            </a:r>
            <a:r>
              <a:rPr lang="en-US" dirty="0" err="1" smtClean="0"/>
              <a:t>kretanja</a:t>
            </a:r>
            <a:r>
              <a:rPr lang="en-US" dirty="0" smtClean="0"/>
              <a:t> u </a:t>
            </a:r>
            <a:r>
              <a:rPr lang="en-US" dirty="0" err="1" smtClean="0"/>
              <a:t>sistem</a:t>
            </a:r>
            <a:r>
              <a:rPr lang="en-US" dirty="0" smtClean="0"/>
              <a:t> </a:t>
            </a:r>
            <a:r>
              <a:rPr lang="en-US" dirty="0" err="1" smtClean="0"/>
              <a:t>doda</a:t>
            </a:r>
            <a:r>
              <a:rPr lang="en-US" dirty="0" smtClean="0"/>
              <a:t> </a:t>
            </a:r>
            <a:r>
              <a:rPr lang="en-US" dirty="0" err="1" smtClean="0"/>
              <a:t>energija</a:t>
            </a:r>
            <a:r>
              <a:rPr lang="en-US" dirty="0" smtClean="0"/>
              <a:t> </a:t>
            </a:r>
            <a:r>
              <a:rPr lang="en-US" dirty="0" err="1" smtClean="0"/>
              <a:t>jednaka</a:t>
            </a:r>
            <a:r>
              <a:rPr lang="en-US" dirty="0" smtClean="0"/>
              <a:t> </a:t>
            </a:r>
            <a:r>
              <a:rPr lang="en-US" dirty="0" err="1" smtClean="0"/>
              <a:t>onoj</a:t>
            </a:r>
            <a:r>
              <a:rPr lang="en-US" dirty="0" smtClean="0"/>
              <a:t> </a:t>
            </a:r>
            <a:r>
              <a:rPr lang="en-US" dirty="0" err="1" smtClean="0"/>
              <a:t>koju</a:t>
            </a:r>
            <a:r>
              <a:rPr lang="en-US" dirty="0" smtClean="0"/>
              <a:t> je </a:t>
            </a:r>
            <a:r>
              <a:rPr lang="en-US" dirty="0" err="1" smtClean="0"/>
              <a:t>sistem</a:t>
            </a:r>
            <a:r>
              <a:rPr lang="en-US" dirty="0" smtClean="0"/>
              <a:t> </a:t>
            </a:r>
            <a:r>
              <a:rPr lang="en-US" dirty="0" err="1" smtClean="0"/>
              <a:t>izgubio</a:t>
            </a:r>
            <a:r>
              <a:rPr lang="en-US" dirty="0" smtClean="0"/>
              <a:t>. </a:t>
            </a:r>
            <a:r>
              <a:rPr lang="en-US" dirty="0" err="1" smtClean="0"/>
              <a:t>Ovakvo</a:t>
            </a:r>
            <a:r>
              <a:rPr lang="en-US" dirty="0" smtClean="0"/>
              <a:t> </a:t>
            </a:r>
            <a:r>
              <a:rPr lang="en-US" dirty="0" err="1" smtClean="0"/>
              <a:t>kretanje</a:t>
            </a:r>
            <a:r>
              <a:rPr lang="en-US" dirty="0" smtClean="0"/>
              <a:t> se </a:t>
            </a:r>
            <a:r>
              <a:rPr lang="en-US" dirty="0" err="1" smtClean="0"/>
              <a:t>naziva</a:t>
            </a:r>
            <a:r>
              <a:rPr lang="en-US" dirty="0" smtClean="0"/>
              <a:t> </a:t>
            </a:r>
            <a:r>
              <a:rPr lang="en-US" dirty="0" err="1" smtClean="0"/>
              <a:t>prinudno</a:t>
            </a:r>
            <a:r>
              <a:rPr lang="en-US" dirty="0" smtClean="0"/>
              <a:t> </a:t>
            </a:r>
            <a:r>
              <a:rPr lang="en-US" dirty="0" err="1" smtClean="0"/>
              <a:t>oscilovanje</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vi-VN" dirty="0" smtClean="0"/>
              <a:t>Prinudne oscilacije – oscilacije se održavaju delovanjem spoljašnje sile (dovođenjem energije oscilatoru)     Primer: ljuljaška  posle izvesnog vremena ljuljaška staje – ali ako pomeramo noge ili nas neko gura ljuljanje se produžava.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vi-VN" dirty="0" smtClean="0"/>
              <a:t>Postoji mogućnost da spoljašnja periodična sila bude takva da dođe do naglog povećavanja amplitude oscilovanja. Da bi do toga došlo frekvencija spoljašnje sile je sopstvenoj frekvenciji oscilatora (frekvencija koja zavisi od karakteristika samog oscilatora – a dato telo, tj. oscilator, uvek osciluje sopstvenom frekvencijom ako su njegove oscilacije slobodne).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Rezonancija</a:t>
            </a:r>
            <a:r>
              <a:rPr lang="en-US" dirty="0" smtClean="0"/>
              <a:t> je </a:t>
            </a:r>
            <a:r>
              <a:rPr lang="en-US" dirty="0" err="1" smtClean="0"/>
              <a:t>naglo</a:t>
            </a:r>
            <a:r>
              <a:rPr lang="en-US" dirty="0" smtClean="0"/>
              <a:t> </a:t>
            </a:r>
            <a:r>
              <a:rPr lang="en-US" dirty="0" err="1" smtClean="0"/>
              <a:t>povećanje</a:t>
            </a:r>
            <a:r>
              <a:rPr lang="en-US" dirty="0" smtClean="0"/>
              <a:t> amplitude </a:t>
            </a:r>
            <a:r>
              <a:rPr lang="en-US" dirty="0" err="1" smtClean="0"/>
              <a:t>prinudnog</a:t>
            </a:r>
            <a:r>
              <a:rPr lang="en-US" dirty="0" smtClean="0"/>
              <a:t> </a:t>
            </a:r>
            <a:r>
              <a:rPr lang="en-US" dirty="0" err="1" smtClean="0"/>
              <a:t>oscilovanja</a:t>
            </a:r>
            <a:r>
              <a:rPr lang="en-US" dirty="0" smtClean="0"/>
              <a:t> </a:t>
            </a:r>
            <a:r>
              <a:rPr lang="en-US" dirty="0" err="1" smtClean="0"/>
              <a:t>kada</a:t>
            </a:r>
            <a:r>
              <a:rPr lang="en-US" dirty="0" smtClean="0"/>
              <a:t> je </a:t>
            </a:r>
            <a:r>
              <a:rPr lang="en-US" dirty="0" err="1" smtClean="0"/>
              <a:t>frekvencija</a:t>
            </a:r>
            <a:r>
              <a:rPr lang="en-US" dirty="0" smtClean="0"/>
              <a:t> </a:t>
            </a:r>
            <a:r>
              <a:rPr lang="en-US" dirty="0" err="1" smtClean="0"/>
              <a:t>prinudne</a:t>
            </a:r>
            <a:r>
              <a:rPr lang="en-US" dirty="0" smtClean="0"/>
              <a:t> </a:t>
            </a:r>
            <a:r>
              <a:rPr lang="en-US" dirty="0" err="1" smtClean="0"/>
              <a:t>periodične</a:t>
            </a:r>
            <a:r>
              <a:rPr lang="en-US" dirty="0" smtClean="0"/>
              <a:t> </a:t>
            </a:r>
            <a:r>
              <a:rPr lang="en-US" dirty="0" err="1" smtClean="0"/>
              <a:t>sile</a:t>
            </a:r>
            <a:r>
              <a:rPr lang="en-US" dirty="0" smtClean="0"/>
              <a:t> </a:t>
            </a:r>
            <a:r>
              <a:rPr lang="en-US" dirty="0" err="1" smtClean="0"/>
              <a:t>jednaka</a:t>
            </a:r>
            <a:r>
              <a:rPr lang="en-US" dirty="0" smtClean="0"/>
              <a:t> </a:t>
            </a:r>
            <a:r>
              <a:rPr lang="en-US" dirty="0" err="1" smtClean="0"/>
              <a:t>sopstvenoj</a:t>
            </a:r>
            <a:r>
              <a:rPr lang="en-US" dirty="0" smtClean="0"/>
              <a:t> </a:t>
            </a:r>
            <a:r>
              <a:rPr lang="en-US" dirty="0" err="1" smtClean="0"/>
              <a:t>frekvenciji</a:t>
            </a:r>
            <a:r>
              <a:rPr lang="en-US" dirty="0" smtClean="0"/>
              <a:t> </a:t>
            </a:r>
            <a:r>
              <a:rPr lang="en-US" dirty="0" err="1" smtClean="0"/>
              <a:t>oscilatora</a:t>
            </a:r>
            <a:r>
              <a:rPr lang="en-US" dirty="0" smtClean="0"/>
              <a:t>, pod </a:t>
            </a:r>
            <a:r>
              <a:rPr lang="en-US" dirty="0" err="1" smtClean="0"/>
              <a:t>uslovom</a:t>
            </a:r>
            <a:r>
              <a:rPr lang="en-US" dirty="0" smtClean="0"/>
              <a:t> </a:t>
            </a:r>
            <a:r>
              <a:rPr lang="en-US" dirty="0" err="1" smtClean="0"/>
              <a:t>da</a:t>
            </a:r>
            <a:r>
              <a:rPr lang="en-US" dirty="0" smtClean="0"/>
              <a:t> je </a:t>
            </a:r>
            <a:r>
              <a:rPr lang="en-US" dirty="0" err="1" smtClean="0"/>
              <a:t>ta</a:t>
            </a:r>
            <a:r>
              <a:rPr lang="en-US" dirty="0" smtClean="0"/>
              <a:t> </a:t>
            </a:r>
            <a:r>
              <a:rPr lang="en-US" dirty="0" err="1" smtClean="0"/>
              <a:t>prinudna</a:t>
            </a:r>
            <a:r>
              <a:rPr lang="en-US" dirty="0" smtClean="0"/>
              <a:t> </a:t>
            </a:r>
            <a:r>
              <a:rPr lang="en-US" dirty="0" err="1" smtClean="0"/>
              <a:t>sila</a:t>
            </a:r>
            <a:r>
              <a:rPr lang="en-US" dirty="0" smtClean="0"/>
              <a:t> </a:t>
            </a:r>
            <a:r>
              <a:rPr lang="en-US" dirty="0" err="1" smtClean="0"/>
              <a:t>dovoljno</a:t>
            </a:r>
            <a:r>
              <a:rPr lang="en-US" dirty="0" smtClean="0"/>
              <a:t> </a:t>
            </a:r>
            <a:r>
              <a:rPr lang="en-US" dirty="0" err="1" smtClean="0"/>
              <a:t>jaka</a:t>
            </a:r>
            <a:r>
              <a:rPr lang="en-US" dirty="0" smtClean="0"/>
              <a:t>.</a:t>
            </a:r>
            <a:endParaRPr lang="sr-Latn-RS" dirty="0" smtClean="0"/>
          </a:p>
          <a:p>
            <a:r>
              <a:rPr lang="en-US" dirty="0" err="1" smtClean="0"/>
              <a:t>Dakle</a:t>
            </a:r>
            <a:r>
              <a:rPr lang="en-US" dirty="0" smtClean="0"/>
              <a:t>, </a:t>
            </a:r>
            <a:r>
              <a:rPr lang="en-US" dirty="0" err="1" smtClean="0"/>
              <a:t>prinudne</a:t>
            </a:r>
            <a:r>
              <a:rPr lang="en-US" dirty="0" smtClean="0"/>
              <a:t> </a:t>
            </a:r>
            <a:r>
              <a:rPr lang="en-US" dirty="0" err="1" smtClean="0"/>
              <a:t>oscilacije</a:t>
            </a:r>
            <a:r>
              <a:rPr lang="en-US" dirty="0" smtClean="0"/>
              <a:t> </a:t>
            </a:r>
            <a:r>
              <a:rPr lang="en-US" dirty="0" err="1" smtClean="0"/>
              <a:t>postaju</a:t>
            </a:r>
            <a:r>
              <a:rPr lang="en-US" dirty="0" smtClean="0"/>
              <a:t> </a:t>
            </a:r>
            <a:r>
              <a:rPr lang="en-US" dirty="0" err="1" smtClean="0"/>
              <a:t>progresivne</a:t>
            </a:r>
            <a:r>
              <a:rPr lang="en-US" dirty="0" smtClean="0"/>
              <a:t> (</a:t>
            </a:r>
            <a:r>
              <a:rPr lang="en-US" dirty="0" err="1" smtClean="0"/>
              <a:t>amplituda</a:t>
            </a:r>
            <a:r>
              <a:rPr lang="en-US" dirty="0" smtClean="0"/>
              <a:t> </a:t>
            </a:r>
            <a:r>
              <a:rPr lang="en-US" dirty="0" err="1" smtClean="0"/>
              <a:t>oscilovanja</a:t>
            </a:r>
            <a:r>
              <a:rPr lang="en-US" dirty="0" smtClean="0"/>
              <a:t> se </a:t>
            </a:r>
            <a:r>
              <a:rPr lang="en-US" dirty="0" err="1" smtClean="0"/>
              <a:t>povećava</a:t>
            </a:r>
            <a:r>
              <a:rPr lang="en-US" dirty="0" smtClean="0"/>
              <a:t>) u </a:t>
            </a:r>
            <a:r>
              <a:rPr lang="en-US" dirty="0" err="1" smtClean="0"/>
              <a:t>slučaju</a:t>
            </a:r>
            <a:r>
              <a:rPr lang="en-US" dirty="0" smtClean="0"/>
              <a:t> </a:t>
            </a:r>
            <a:r>
              <a:rPr lang="en-US" dirty="0" err="1" smtClean="0"/>
              <a:t>rezonancije</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43042" y="2928934"/>
            <a:ext cx="5996006" cy="3125791"/>
          </a:xfrm>
        </p:spPr>
        <p:txBody>
          <a:bodyPr>
            <a:normAutofit/>
          </a:bodyPr>
          <a:lstStyle/>
          <a:p>
            <a:r>
              <a:rPr lang="sr-Latn-RS" sz="4000" b="1" dirty="0" smtClean="0">
                <a:solidFill>
                  <a:srgbClr val="FF0000"/>
                </a:solidFill>
              </a:rPr>
              <a:t>HVALA NA PAŽNJI!</a:t>
            </a:r>
          </a:p>
          <a:p>
            <a:endParaRPr lang="sr-Latn-RS" sz="4000" b="1" dirty="0" smtClean="0">
              <a:solidFill>
                <a:srgbClr val="FF0000"/>
              </a:solidFill>
            </a:endParaRPr>
          </a:p>
          <a:p>
            <a:endParaRPr lang="sr-Latn-RS" sz="4000" b="1" dirty="0" smtClean="0">
              <a:solidFill>
                <a:srgbClr val="FF0000"/>
              </a:solidFill>
            </a:endParaRPr>
          </a:p>
          <a:p>
            <a:pPr>
              <a:buNone/>
            </a:pPr>
            <a:r>
              <a:rPr lang="sr-Latn-RS" dirty="0" smtClean="0"/>
              <a:t>Izvor: fizis.rs</a:t>
            </a:r>
            <a:endParaRPr lang="en-US" dirty="0"/>
          </a:p>
        </p:txBody>
      </p:sp>
    </p:spTree>
  </p:cSld>
  <p:clrMapOvr>
    <a:masterClrMapping/>
  </p:clrMapOvr>
</p:sld>
</file>

<file path=ppt/theme/theme1.xml><?xml version="1.0" encoding="utf-8"?>
<a:theme xmlns:a="http://schemas.openxmlformats.org/drawingml/2006/main" name="Technic">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TotalTime>
  <Words>297</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Technic</vt:lpstr>
      <vt:lpstr>Prigušene i                                                     neprigušene oscilacije</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Prigušene i                                                     neprigušene oscilacije</dc:title>
  <dc:creator>User</dc:creator>
  <cp:lastModifiedBy>User</cp:lastModifiedBy>
  <cp:revision>4</cp:revision>
  <dcterms:created xsi:type="dcterms:W3CDTF">2018-05-02T19:16:38Z</dcterms:created>
  <dcterms:modified xsi:type="dcterms:W3CDTF">2018-05-03T07:35:18Z</dcterms:modified>
</cp:coreProperties>
</file>