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62F5-C056-445A-A4E0-1094F09DE77B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4D14-CCBB-4C20-BBAC-C59785367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62F5-C056-445A-A4E0-1094F09DE77B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4D14-CCBB-4C20-BBAC-C59785367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62F5-C056-445A-A4E0-1094F09DE77B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4D14-CCBB-4C20-BBAC-C59785367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62F5-C056-445A-A4E0-1094F09DE77B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4D14-CCBB-4C20-BBAC-C59785367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62F5-C056-445A-A4E0-1094F09DE77B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4D14-CCBB-4C20-BBAC-C59785367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62F5-C056-445A-A4E0-1094F09DE77B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4D14-CCBB-4C20-BBAC-C59785367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62F5-C056-445A-A4E0-1094F09DE77B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4D14-CCBB-4C20-BBAC-C59785367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62F5-C056-445A-A4E0-1094F09DE77B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E84D14-CCBB-4C20-BBAC-C59785367C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62F5-C056-445A-A4E0-1094F09DE77B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4D14-CCBB-4C20-BBAC-C59785367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62F5-C056-445A-A4E0-1094F09DE77B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AE84D14-CCBB-4C20-BBAC-C59785367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71F62F5-C056-445A-A4E0-1094F09DE77B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4D14-CCBB-4C20-BBAC-C59785367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71F62F5-C056-445A-A4E0-1094F09DE77B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AE84D14-CCBB-4C20-BBAC-C59785367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428868"/>
            <a:ext cx="6480048" cy="2301240"/>
          </a:xfrm>
        </p:spPr>
        <p:txBody>
          <a:bodyPr/>
          <a:lstStyle/>
          <a:p>
            <a:r>
              <a:rPr lang="sr-Latn-RS" dirty="0" smtClean="0"/>
              <a:t>Slaganje i razlaganje oscilacija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643314"/>
            <a:ext cx="6480048" cy="1752600"/>
          </a:xfrm>
        </p:spPr>
        <p:txBody>
          <a:bodyPr/>
          <a:lstStyle/>
          <a:p>
            <a:r>
              <a:rPr lang="sr-Latn-RS" dirty="0" smtClean="0"/>
              <a:t>Autor:Štrbac Nikola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D:\Documents\Desktop\2016-12-02_21-09-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85860"/>
            <a:ext cx="6737375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>
                <a:solidFill>
                  <a:srgbClr val="FF0000"/>
                </a:solidFill>
              </a:rPr>
              <a:t>Razlaganje kretanja na harmonike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slažu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oscilovanja</a:t>
            </a:r>
            <a:r>
              <a:rPr lang="en-US" dirty="0" smtClean="0"/>
              <a:t> </a:t>
            </a:r>
            <a:r>
              <a:rPr lang="en-US" dirty="0" err="1" smtClean="0"/>
              <a:t>različitih</a:t>
            </a:r>
            <a:r>
              <a:rPr lang="en-US" dirty="0" smtClean="0"/>
              <a:t> </a:t>
            </a:r>
            <a:r>
              <a:rPr lang="en-US" dirty="0" err="1" smtClean="0"/>
              <a:t>frekvencija</a:t>
            </a:r>
            <a:r>
              <a:rPr lang="en-US" dirty="0" smtClean="0"/>
              <a:t>, </a:t>
            </a:r>
            <a:r>
              <a:rPr lang="en-US" dirty="0" err="1" smtClean="0"/>
              <a:t>rezultujuće</a:t>
            </a:r>
            <a:r>
              <a:rPr lang="en-US" dirty="0" smtClean="0"/>
              <a:t> </a:t>
            </a:r>
            <a:r>
              <a:rPr lang="en-US" dirty="0" err="1" smtClean="0"/>
              <a:t>oscilovanje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složeni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122" name="Picture 2" descr="D:\Documents\Desktop\slaganje-oscilacija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214686"/>
            <a:ext cx="2514600" cy="2847975"/>
          </a:xfrm>
          <a:prstGeom prst="rect">
            <a:avLst/>
          </a:prstGeom>
          <a:noFill/>
        </p:spPr>
      </p:pic>
      <p:pic>
        <p:nvPicPr>
          <p:cNvPr id="5123" name="Picture 3" descr="D:\Documents\Desktop\2016-12-02_21-14-5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3214686"/>
            <a:ext cx="3786214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7467600" cy="5411807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Francuski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matematičar</a:t>
            </a:r>
            <a:r>
              <a:rPr lang="en-US" sz="2400" dirty="0" smtClean="0"/>
              <a:t> </a:t>
            </a:r>
            <a:r>
              <a:rPr lang="en-US" sz="2400" dirty="0" err="1" smtClean="0"/>
              <a:t>Žan</a:t>
            </a:r>
            <a:r>
              <a:rPr lang="en-US" sz="2400" dirty="0" smtClean="0"/>
              <a:t> </a:t>
            </a:r>
            <a:r>
              <a:rPr lang="en-US" sz="2400" dirty="0" err="1" smtClean="0"/>
              <a:t>Furije</a:t>
            </a:r>
            <a:r>
              <a:rPr lang="en-US" sz="2400" dirty="0" smtClean="0"/>
              <a:t> (1822. </a:t>
            </a:r>
            <a:r>
              <a:rPr lang="en-US" sz="2400" dirty="0" err="1" smtClean="0"/>
              <a:t>godine</a:t>
            </a:r>
            <a:r>
              <a:rPr lang="en-US" sz="2400" dirty="0" smtClean="0"/>
              <a:t>) </a:t>
            </a:r>
            <a:r>
              <a:rPr lang="en-US" sz="2400" dirty="0" err="1" smtClean="0"/>
              <a:t>pokazao</a:t>
            </a:r>
            <a:r>
              <a:rPr lang="en-US" sz="2400" dirty="0" smtClean="0"/>
              <a:t> je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svaka</a:t>
            </a:r>
            <a:r>
              <a:rPr lang="en-US" sz="2400" dirty="0" smtClean="0"/>
              <a:t> </a:t>
            </a:r>
            <a:r>
              <a:rPr lang="en-US" sz="2400" dirty="0" err="1" smtClean="0"/>
              <a:t>složena</a:t>
            </a:r>
            <a:r>
              <a:rPr lang="en-US" sz="2400" dirty="0" smtClean="0"/>
              <a:t> </a:t>
            </a:r>
            <a:r>
              <a:rPr lang="en-US" sz="2400" dirty="0" err="1" smtClean="0"/>
              <a:t>periodična</a:t>
            </a:r>
            <a:r>
              <a:rPr lang="en-US" sz="2400" dirty="0" smtClean="0"/>
              <a:t> </a:t>
            </a:r>
            <a:r>
              <a:rPr lang="en-US" sz="2400" dirty="0" err="1" smtClean="0"/>
              <a:t>funkcija</a:t>
            </a:r>
            <a:r>
              <a:rPr lang="en-US" sz="2400" dirty="0" smtClean="0"/>
              <a:t> </a:t>
            </a:r>
            <a:r>
              <a:rPr lang="en-US" sz="2400" dirty="0" err="1" smtClean="0"/>
              <a:t>može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se </a:t>
            </a:r>
            <a:r>
              <a:rPr lang="en-US" sz="2400" dirty="0" err="1" smtClean="0"/>
              <a:t>razloži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niz</a:t>
            </a:r>
            <a:r>
              <a:rPr lang="en-US" sz="2400" dirty="0" smtClean="0"/>
              <a:t> </a:t>
            </a:r>
            <a:r>
              <a:rPr lang="en-US" sz="2400" dirty="0" err="1" smtClean="0"/>
              <a:t>sinusnih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kosinusnih</a:t>
            </a:r>
            <a:r>
              <a:rPr lang="en-US" sz="2400" dirty="0" smtClean="0"/>
              <a:t> </a:t>
            </a:r>
            <a:r>
              <a:rPr lang="en-US" sz="2400" dirty="0" err="1" smtClean="0"/>
              <a:t>funkcija</a:t>
            </a:r>
            <a:r>
              <a:rPr lang="en-US" sz="2400" dirty="0" smtClean="0"/>
              <a:t> . </a:t>
            </a:r>
            <a:r>
              <a:rPr lang="en-US" sz="2400" dirty="0" err="1" smtClean="0"/>
              <a:t>Razlaganje</a:t>
            </a:r>
            <a:r>
              <a:rPr lang="en-US" sz="2400" dirty="0" smtClean="0"/>
              <a:t> </a:t>
            </a:r>
            <a:r>
              <a:rPr lang="en-US" sz="2400" dirty="0" err="1" smtClean="0"/>
              <a:t>složene</a:t>
            </a:r>
            <a:r>
              <a:rPr lang="en-US" sz="2400" dirty="0" smtClean="0"/>
              <a:t> </a:t>
            </a:r>
            <a:r>
              <a:rPr lang="en-US" sz="2400" dirty="0" err="1" smtClean="0"/>
              <a:t>periodične</a:t>
            </a:r>
            <a:r>
              <a:rPr lang="en-US" sz="2400" dirty="0" smtClean="0"/>
              <a:t> </a:t>
            </a:r>
            <a:r>
              <a:rPr lang="en-US" sz="2400" dirty="0" err="1" smtClean="0"/>
              <a:t>funkcije</a:t>
            </a:r>
            <a:r>
              <a:rPr lang="en-US" sz="2400" dirty="0" smtClean="0"/>
              <a:t> u </a:t>
            </a:r>
            <a:r>
              <a:rPr lang="en-US" sz="2400" dirty="0" err="1" smtClean="0"/>
              <a:t>trigonometrijski</a:t>
            </a:r>
            <a:r>
              <a:rPr lang="en-US" sz="2400" dirty="0" smtClean="0"/>
              <a:t> red </a:t>
            </a:r>
            <a:r>
              <a:rPr lang="en-US" sz="2400" dirty="0" err="1" smtClean="0"/>
              <a:t>naziva</a:t>
            </a:r>
            <a:r>
              <a:rPr lang="en-US" sz="2400" dirty="0" smtClean="0"/>
              <a:t> se </a:t>
            </a:r>
            <a:r>
              <a:rPr lang="en-US" sz="2400" dirty="0" err="1" smtClean="0"/>
              <a:t>harmonijska</a:t>
            </a:r>
            <a:r>
              <a:rPr lang="en-US" sz="2400" dirty="0" smtClean="0"/>
              <a:t> </a:t>
            </a:r>
            <a:r>
              <a:rPr lang="en-US" sz="2400" dirty="0" err="1" smtClean="0"/>
              <a:t>analiza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6146" name="Picture 2" descr="D:\Documents\Desktop\200px-Fourier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071810"/>
            <a:ext cx="2474917" cy="31307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540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7467600" cy="5857892"/>
          </a:xfrm>
        </p:spPr>
        <p:txBody>
          <a:bodyPr>
            <a:normAutofit/>
          </a:bodyPr>
          <a:lstStyle/>
          <a:p>
            <a:r>
              <a:rPr lang="sr-Latn-RS" sz="2400" dirty="0" err="1" smtClean="0"/>
              <a:t>O</a:t>
            </a:r>
            <a:r>
              <a:rPr lang="en-US" sz="2400" dirty="0" err="1" smtClean="0"/>
              <a:t>vakav</a:t>
            </a:r>
            <a:r>
              <a:rPr lang="en-US" sz="2400" dirty="0" smtClean="0"/>
              <a:t> </a:t>
            </a:r>
            <a:r>
              <a:rPr lang="en-US" sz="2400" dirty="0" err="1" smtClean="0"/>
              <a:t>postupak</a:t>
            </a:r>
            <a:r>
              <a:rPr lang="en-US" sz="2400" dirty="0" smtClean="0"/>
              <a:t> </a:t>
            </a:r>
            <a:r>
              <a:rPr lang="en-US" sz="2400" dirty="0" err="1" smtClean="0"/>
              <a:t>razlaganja</a:t>
            </a:r>
            <a:r>
              <a:rPr lang="en-US" sz="2400" dirty="0" smtClean="0"/>
              <a:t> </a:t>
            </a:r>
            <a:r>
              <a:rPr lang="en-US" sz="2400" dirty="0" err="1" smtClean="0"/>
              <a:t>složenih</a:t>
            </a:r>
            <a:r>
              <a:rPr lang="en-US" sz="2400" dirty="0" smtClean="0"/>
              <a:t> </a:t>
            </a:r>
            <a:r>
              <a:rPr lang="en-US" sz="2400" dirty="0" err="1" smtClean="0"/>
              <a:t>oscilatornih</a:t>
            </a:r>
            <a:r>
              <a:rPr lang="en-US" sz="2400" dirty="0" smtClean="0"/>
              <a:t> </a:t>
            </a:r>
            <a:r>
              <a:rPr lang="en-US" sz="2400" dirty="0" err="1" smtClean="0"/>
              <a:t>kretanja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prosta</a:t>
            </a:r>
            <a:r>
              <a:rPr lang="en-US" sz="2400" dirty="0" smtClean="0"/>
              <a:t> </a:t>
            </a:r>
            <a:r>
              <a:rPr lang="en-US" sz="2400" dirty="0" err="1" smtClean="0"/>
              <a:t>harmonijska</a:t>
            </a:r>
            <a:r>
              <a:rPr lang="en-US" sz="2400" dirty="0" smtClean="0"/>
              <a:t> </a:t>
            </a:r>
            <a:r>
              <a:rPr lang="en-US" sz="2400" dirty="0" err="1" smtClean="0"/>
              <a:t>oscilovanja</a:t>
            </a:r>
            <a:r>
              <a:rPr lang="en-US" sz="2400" dirty="0" smtClean="0"/>
              <a:t> </a:t>
            </a:r>
            <a:r>
              <a:rPr lang="en-US" sz="2400" dirty="0" err="1" smtClean="0"/>
              <a:t>naziva</a:t>
            </a:r>
            <a:r>
              <a:rPr lang="en-US" sz="2400" dirty="0" smtClean="0"/>
              <a:t> se </a:t>
            </a:r>
            <a:r>
              <a:rPr lang="en-US" sz="2400" dirty="0" err="1" smtClean="0"/>
              <a:t>harmonijska</a:t>
            </a:r>
            <a:r>
              <a:rPr lang="en-US" sz="2400" dirty="0" smtClean="0"/>
              <a:t> </a:t>
            </a:r>
            <a:r>
              <a:rPr lang="en-US" sz="2400" dirty="0" err="1" smtClean="0"/>
              <a:t>analiza</a:t>
            </a:r>
            <a:r>
              <a:rPr lang="en-US" sz="2400" dirty="0" smtClean="0"/>
              <a:t> . </a:t>
            </a:r>
            <a:r>
              <a:rPr lang="en-US" sz="2400" dirty="0" err="1" smtClean="0"/>
              <a:t>Ovakvi</a:t>
            </a:r>
            <a:r>
              <a:rPr lang="en-US" sz="2400" dirty="0" smtClean="0"/>
              <a:t> </a:t>
            </a:r>
            <a:r>
              <a:rPr lang="en-US" sz="2400" dirty="0" err="1" smtClean="0"/>
              <a:t>sabirci</a:t>
            </a:r>
            <a:r>
              <a:rPr lang="en-US" sz="2400" dirty="0" smtClean="0"/>
              <a:t> </a:t>
            </a:r>
            <a:r>
              <a:rPr lang="en-US" sz="2400" dirty="0" err="1" smtClean="0"/>
              <a:t>razlaganja</a:t>
            </a:r>
            <a:r>
              <a:rPr lang="en-US" sz="2400" dirty="0" smtClean="0"/>
              <a:t> </a:t>
            </a:r>
            <a:r>
              <a:rPr lang="en-US" sz="2400" dirty="0" err="1" smtClean="0"/>
              <a:t>nazivaju</a:t>
            </a:r>
            <a:r>
              <a:rPr lang="en-US" sz="2400" dirty="0" smtClean="0"/>
              <a:t> se </a:t>
            </a:r>
            <a:r>
              <a:rPr lang="en-US" sz="2400" dirty="0" err="1" smtClean="0"/>
              <a:t>harmonici</a:t>
            </a:r>
            <a:r>
              <a:rPr lang="en-US" dirty="0" smtClean="0"/>
              <a:t>.</a:t>
            </a: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r>
              <a:rPr lang="en-US" sz="2400" dirty="0" err="1" smtClean="0"/>
              <a:t>Punom</a:t>
            </a:r>
            <a:r>
              <a:rPr lang="en-US" sz="2400" dirty="0" smtClean="0"/>
              <a:t> </a:t>
            </a:r>
            <a:r>
              <a:rPr lang="en-US" sz="2400" dirty="0" err="1" smtClean="0"/>
              <a:t>linijom</a:t>
            </a:r>
            <a:r>
              <a:rPr lang="en-US" sz="2400" dirty="0" smtClean="0"/>
              <a:t> je </a:t>
            </a:r>
            <a:r>
              <a:rPr lang="en-US" sz="2400" dirty="0" err="1" smtClean="0"/>
              <a:t>prikazano</a:t>
            </a:r>
            <a:r>
              <a:rPr lang="en-US" sz="2400" dirty="0" smtClean="0"/>
              <a:t> </a:t>
            </a:r>
            <a:r>
              <a:rPr lang="en-US" sz="2400" dirty="0" err="1" smtClean="0"/>
              <a:t>složeno</a:t>
            </a:r>
            <a:r>
              <a:rPr lang="en-US" sz="2400" dirty="0" smtClean="0"/>
              <a:t> </a:t>
            </a:r>
            <a:r>
              <a:rPr lang="en-US" sz="2400" dirty="0" err="1" smtClean="0"/>
              <a:t>oscilovanje</a:t>
            </a:r>
            <a:r>
              <a:rPr lang="en-US" sz="2400" dirty="0" smtClean="0"/>
              <a:t>, </a:t>
            </a:r>
            <a:r>
              <a:rPr lang="en-US" sz="2400" dirty="0" err="1" smtClean="0"/>
              <a:t>koje</a:t>
            </a:r>
            <a:r>
              <a:rPr lang="en-US" sz="2400" dirty="0" smtClean="0"/>
              <a:t> </a:t>
            </a:r>
            <a:r>
              <a:rPr lang="en-US" sz="2400" dirty="0" err="1" smtClean="0"/>
              <a:t>može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se </a:t>
            </a:r>
            <a:r>
              <a:rPr lang="en-US" sz="2400" dirty="0" err="1" smtClean="0"/>
              <a:t>razloži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tri </a:t>
            </a:r>
            <a:r>
              <a:rPr lang="en-US" sz="2400" dirty="0" err="1" smtClean="0"/>
              <a:t>harmonijska</a:t>
            </a:r>
            <a:r>
              <a:rPr lang="en-US" sz="2400" dirty="0" smtClean="0"/>
              <a:t> </a:t>
            </a:r>
            <a:r>
              <a:rPr lang="en-US" sz="2400" dirty="0" err="1" smtClean="0"/>
              <a:t>kretanja</a:t>
            </a:r>
            <a:r>
              <a:rPr lang="en-US" sz="2400" dirty="0" smtClean="0"/>
              <a:t> – tri </a:t>
            </a:r>
            <a:r>
              <a:rPr lang="en-US" sz="2400" dirty="0" err="1" smtClean="0"/>
              <a:t>harmonika</a:t>
            </a:r>
            <a:r>
              <a:rPr lang="en-US" sz="2400" dirty="0" smtClean="0"/>
              <a:t> (</a:t>
            </a:r>
            <a:r>
              <a:rPr lang="en-US" sz="2400" dirty="0" err="1" smtClean="0"/>
              <a:t>prikazana</a:t>
            </a:r>
            <a:r>
              <a:rPr lang="en-US" sz="2400" dirty="0" smtClean="0"/>
              <a:t> </a:t>
            </a:r>
            <a:r>
              <a:rPr lang="en-US" sz="2400" dirty="0" err="1" smtClean="0"/>
              <a:t>tanjom</a:t>
            </a:r>
            <a:r>
              <a:rPr lang="en-US" sz="2400" dirty="0" smtClean="0"/>
              <a:t> </a:t>
            </a:r>
            <a:r>
              <a:rPr lang="en-US" sz="2400" dirty="0" err="1" smtClean="0"/>
              <a:t>linijom</a:t>
            </a:r>
            <a:r>
              <a:rPr lang="en-US" sz="2400" dirty="0" smtClean="0"/>
              <a:t>).</a:t>
            </a:r>
            <a:endParaRPr lang="sr-Latn-RS" sz="2400" dirty="0" smtClean="0"/>
          </a:p>
          <a:p>
            <a:endParaRPr lang="en-US" dirty="0"/>
          </a:p>
        </p:txBody>
      </p:sp>
      <p:pic>
        <p:nvPicPr>
          <p:cNvPr id="7170" name="Picture 2" descr="D:\Documents\Desktop\2016-12-02_21-17-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714620"/>
            <a:ext cx="5354646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7467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Grafik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odgovara</a:t>
            </a:r>
            <a:r>
              <a:rPr lang="en-US" dirty="0" smtClean="0"/>
              <a:t>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složenom</a:t>
            </a:r>
            <a:r>
              <a:rPr lang="en-US" dirty="0" smtClean="0"/>
              <a:t> </a:t>
            </a:r>
            <a:r>
              <a:rPr lang="en-US" dirty="0" err="1" smtClean="0"/>
              <a:t>oscilatornom</a:t>
            </a:r>
            <a:r>
              <a:rPr lang="en-US" dirty="0" smtClean="0"/>
              <a:t> </a:t>
            </a:r>
            <a:r>
              <a:rPr lang="en-US" dirty="0" err="1" smtClean="0"/>
              <a:t>kretanju</a:t>
            </a:r>
            <a:r>
              <a:rPr lang="en-US" dirty="0" smtClean="0"/>
              <a:t>:</a:t>
            </a: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r>
              <a:rPr lang="en-US" sz="2800" dirty="0" err="1" smtClean="0"/>
              <a:t>Vertikalne</a:t>
            </a:r>
            <a:r>
              <a:rPr lang="en-US" sz="2800" dirty="0" smtClean="0"/>
              <a:t> </a:t>
            </a:r>
            <a:r>
              <a:rPr lang="en-US" sz="2800" dirty="0" err="1" smtClean="0"/>
              <a:t>linije</a:t>
            </a:r>
            <a:r>
              <a:rPr lang="en-US" sz="2800" dirty="0" smtClean="0"/>
              <a:t> </a:t>
            </a:r>
            <a:r>
              <a:rPr lang="en-US" sz="2800" dirty="0" err="1" smtClean="0"/>
              <a:t>predstavljaju</a:t>
            </a:r>
            <a:r>
              <a:rPr lang="en-US" sz="2800" dirty="0" smtClean="0"/>
              <a:t> amplitude </a:t>
            </a:r>
            <a:r>
              <a:rPr lang="en-US" sz="2800" dirty="0" err="1" smtClean="0"/>
              <a:t>harmonika</a:t>
            </a:r>
            <a:r>
              <a:rPr lang="en-US" sz="2800" dirty="0" smtClean="0"/>
              <a:t> </a:t>
            </a:r>
            <a:r>
              <a:rPr lang="en-US" sz="2800" dirty="0" err="1" smtClean="0"/>
              <a:t>odgovarajuće</a:t>
            </a:r>
            <a:r>
              <a:rPr lang="en-US" sz="2800" dirty="0" smtClean="0"/>
              <a:t> </a:t>
            </a:r>
            <a:r>
              <a:rPr lang="en-US" sz="2800" dirty="0" err="1" smtClean="0"/>
              <a:t>frekvencije</a:t>
            </a:r>
            <a:r>
              <a:rPr lang="en-US" sz="2800" dirty="0" smtClean="0"/>
              <a:t>. </a:t>
            </a:r>
            <a:r>
              <a:rPr lang="en-US" sz="2800" dirty="0" err="1" smtClean="0"/>
              <a:t>Ovakav</a:t>
            </a:r>
            <a:r>
              <a:rPr lang="en-US" sz="2800" dirty="0" smtClean="0"/>
              <a:t> </a:t>
            </a:r>
            <a:r>
              <a:rPr lang="en-US" sz="2800" dirty="0" err="1" smtClean="0"/>
              <a:t>histogramski</a:t>
            </a:r>
            <a:r>
              <a:rPr lang="en-US" sz="2800" dirty="0" smtClean="0"/>
              <a:t> </a:t>
            </a:r>
            <a:r>
              <a:rPr lang="en-US" sz="2800" dirty="0" err="1" smtClean="0"/>
              <a:t>grafik</a:t>
            </a:r>
            <a:r>
              <a:rPr lang="en-US" sz="2800" dirty="0" smtClean="0"/>
              <a:t> </a:t>
            </a:r>
            <a:r>
              <a:rPr lang="en-US" sz="2800" dirty="0" err="1" smtClean="0"/>
              <a:t>predstavlja</a:t>
            </a:r>
            <a:r>
              <a:rPr lang="en-US" sz="2800" dirty="0" smtClean="0"/>
              <a:t> </a:t>
            </a:r>
            <a:r>
              <a:rPr lang="en-US" sz="2800" dirty="0" err="1" smtClean="0"/>
              <a:t>spektar</a:t>
            </a:r>
            <a:r>
              <a:rPr lang="en-US" sz="2800" dirty="0" smtClean="0"/>
              <a:t> </a:t>
            </a:r>
            <a:r>
              <a:rPr lang="en-US" sz="2800" dirty="0" err="1" smtClean="0"/>
              <a:t>datog</a:t>
            </a:r>
            <a:r>
              <a:rPr lang="en-US" sz="2800" dirty="0" smtClean="0"/>
              <a:t> </a:t>
            </a:r>
            <a:r>
              <a:rPr lang="en-US" sz="2800" dirty="0" err="1" smtClean="0"/>
              <a:t>oscilovanja</a:t>
            </a:r>
            <a:r>
              <a:rPr lang="en-US" sz="2800" dirty="0" smtClean="0"/>
              <a:t> – u </a:t>
            </a:r>
            <a:r>
              <a:rPr lang="en-US" sz="2800" dirty="0" err="1" smtClean="0"/>
              <a:t>ovom</a:t>
            </a:r>
            <a:r>
              <a:rPr lang="en-US" sz="2800" dirty="0" smtClean="0"/>
              <a:t> </a:t>
            </a:r>
            <a:r>
              <a:rPr lang="en-US" sz="2800" dirty="0" err="1" smtClean="0"/>
              <a:t>slučaju</a:t>
            </a:r>
            <a:r>
              <a:rPr lang="en-US" sz="2800" dirty="0" smtClean="0"/>
              <a:t> </a:t>
            </a:r>
            <a:r>
              <a:rPr lang="en-US" sz="2800" dirty="0" err="1" smtClean="0"/>
              <a:t>spekar</a:t>
            </a:r>
            <a:r>
              <a:rPr lang="en-US" sz="2800" dirty="0" smtClean="0"/>
              <a:t> </a:t>
            </a:r>
            <a:r>
              <a:rPr lang="en-US" sz="2800" dirty="0" err="1" smtClean="0"/>
              <a:t>čine</a:t>
            </a:r>
            <a:r>
              <a:rPr lang="en-US" sz="2800" dirty="0" smtClean="0"/>
              <a:t> tri </a:t>
            </a:r>
            <a:r>
              <a:rPr lang="en-US" sz="2800" dirty="0" err="1" smtClean="0"/>
              <a:t>harmonika</a:t>
            </a:r>
            <a:r>
              <a:rPr lang="en-US" sz="2800" dirty="0" smtClean="0"/>
              <a:t>. </a:t>
            </a:r>
            <a:r>
              <a:rPr lang="en-US" sz="2800" dirty="0" err="1" smtClean="0"/>
              <a:t>Ovakav</a:t>
            </a:r>
            <a:r>
              <a:rPr lang="en-US" sz="2800" dirty="0" smtClean="0"/>
              <a:t> </a:t>
            </a:r>
            <a:r>
              <a:rPr lang="en-US" sz="2800" dirty="0" err="1" smtClean="0"/>
              <a:t>spektar</a:t>
            </a:r>
            <a:r>
              <a:rPr lang="en-US" sz="2800" dirty="0" smtClean="0"/>
              <a:t> se </a:t>
            </a:r>
            <a:r>
              <a:rPr lang="en-US" sz="2800" dirty="0" err="1" smtClean="0"/>
              <a:t>naziva</a:t>
            </a:r>
            <a:r>
              <a:rPr lang="en-US" sz="2800" dirty="0" smtClean="0"/>
              <a:t> </a:t>
            </a:r>
            <a:r>
              <a:rPr lang="en-US" sz="2800" dirty="0" err="1" smtClean="0"/>
              <a:t>linijski</a:t>
            </a:r>
            <a:r>
              <a:rPr lang="en-US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 smtClean="0"/>
              <a:t>diskretan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8194" name="Picture 2" descr="D:\Documents\Desktop\2016-12-02_21-18-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000240"/>
            <a:ext cx="4357718" cy="18035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Pored </a:t>
            </a:r>
            <a:r>
              <a:rPr lang="en-US" dirty="0" err="1" smtClean="0"/>
              <a:t>linijskog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oscilacije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kontinualan</a:t>
            </a:r>
            <a:r>
              <a:rPr lang="en-US" dirty="0" smtClean="0"/>
              <a:t> </a:t>
            </a:r>
            <a:r>
              <a:rPr lang="en-US" dirty="0" err="1" smtClean="0"/>
              <a:t>spektar</a:t>
            </a:r>
            <a:r>
              <a:rPr lang="en-US" dirty="0" smtClean="0"/>
              <a:t>. U tom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spektar</a:t>
            </a:r>
            <a:r>
              <a:rPr lang="en-US" dirty="0" smtClean="0"/>
              <a:t> bi </a:t>
            </a:r>
            <a:r>
              <a:rPr lang="en-US" dirty="0" err="1" smtClean="0"/>
              <a:t>sadržao</a:t>
            </a:r>
            <a:r>
              <a:rPr lang="en-US" dirty="0" smtClean="0"/>
              <a:t> </a:t>
            </a:r>
            <a:r>
              <a:rPr lang="en-US" dirty="0" err="1" smtClean="0"/>
              <a:t>harmonijska</a:t>
            </a:r>
            <a:r>
              <a:rPr lang="en-US" dirty="0" smtClean="0"/>
              <a:t> </a:t>
            </a:r>
            <a:r>
              <a:rPr lang="en-US" dirty="0" err="1" smtClean="0"/>
              <a:t>oscilovanja</a:t>
            </a:r>
            <a:r>
              <a:rPr lang="en-US" dirty="0" smtClean="0"/>
              <a:t> </a:t>
            </a:r>
            <a:r>
              <a:rPr lang="en-US" dirty="0" err="1" smtClean="0"/>
              <a:t>skoro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frekvencija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8934"/>
            <a:ext cx="7467600" cy="307183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r-Latn-RS" sz="4800" b="1" dirty="0" smtClean="0"/>
              <a:t>          </a:t>
            </a:r>
            <a:r>
              <a:rPr lang="sr-Latn-RS" sz="6200" b="1" dirty="0" smtClean="0">
                <a:solidFill>
                  <a:srgbClr val="FF0000"/>
                </a:solidFill>
              </a:rPr>
              <a:t>HVALA NA PAŽNJI!</a:t>
            </a:r>
          </a:p>
          <a:p>
            <a:endParaRPr lang="sr-Latn-RS" b="1" dirty="0" smtClean="0"/>
          </a:p>
          <a:p>
            <a:endParaRPr lang="sr-Latn-RS" b="1" dirty="0" smtClean="0"/>
          </a:p>
          <a:p>
            <a:endParaRPr lang="sr-Latn-RS" b="1" dirty="0" smtClean="0"/>
          </a:p>
          <a:p>
            <a:endParaRPr lang="sr-Latn-RS" b="1" dirty="0" smtClean="0"/>
          </a:p>
          <a:p>
            <a:endParaRPr lang="sr-Latn-RS" b="1" dirty="0" smtClean="0"/>
          </a:p>
          <a:p>
            <a:endParaRPr lang="sr-Latn-RS" b="1" dirty="0" smtClean="0"/>
          </a:p>
          <a:p>
            <a:r>
              <a:rPr lang="en-US" dirty="0" smtClean="0"/>
              <a:t>I</a:t>
            </a:r>
            <a:r>
              <a:rPr lang="sr-Latn-RS" dirty="0" smtClean="0"/>
              <a:t>zvor:fizis.rs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22540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7467600" cy="4525963"/>
          </a:xfrm>
        </p:spPr>
        <p:txBody>
          <a:bodyPr/>
          <a:lstStyle/>
          <a:p>
            <a:r>
              <a:rPr lang="vi-VN" dirty="0" smtClean="0"/>
              <a:t>Do sada smo razmatrali oscilovanje kada na telo koje osciluje deluje samo jedna sila. Međutim, u realnim uslovima na oscilator može istovremeno da deluje nekoliko sila. Tada telo izvodi neko složeno kretanje oko ravnotežnog položaja. Možemo da kažemo da je došlo do slaganja oscilacija.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7467600" cy="4525963"/>
          </a:xfrm>
        </p:spPr>
        <p:txBody>
          <a:bodyPr/>
          <a:lstStyle/>
          <a:p>
            <a:r>
              <a:rPr lang="sr-Latn-RS" dirty="0" smtClean="0"/>
              <a:t>Izgled tih </a:t>
            </a:r>
            <a:r>
              <a:rPr lang="sr-Latn-RS" dirty="0" smtClean="0"/>
              <a:t>složenih </a:t>
            </a:r>
            <a:r>
              <a:rPr lang="sr-Latn-RS" dirty="0" smtClean="0"/>
              <a:t>kretanja (oscilovanja) </a:t>
            </a:r>
            <a:r>
              <a:rPr lang="en-US" dirty="0" err="1" smtClean="0"/>
              <a:t>zavisi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pravaca</a:t>
            </a:r>
            <a:r>
              <a:rPr lang="en-US" dirty="0" smtClean="0"/>
              <a:t> </a:t>
            </a:r>
            <a:r>
              <a:rPr lang="en-US" dirty="0" err="1" smtClean="0"/>
              <a:t>povratnih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, </a:t>
            </a:r>
            <a:r>
              <a:rPr lang="en-US" dirty="0" err="1" smtClean="0"/>
              <a:t>amplituda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frekvencija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početnih</a:t>
            </a:r>
            <a:r>
              <a:rPr lang="en-US" dirty="0" smtClean="0"/>
              <a:t> </a:t>
            </a:r>
            <a:r>
              <a:rPr lang="en-US" dirty="0" err="1" smtClean="0"/>
              <a:t>faza</a:t>
            </a:r>
            <a:r>
              <a:rPr lang="en-US" dirty="0" smtClean="0"/>
              <a:t>. </a:t>
            </a:r>
            <a:r>
              <a:rPr lang="en-US" dirty="0" err="1" smtClean="0"/>
              <a:t>Oscilacije</a:t>
            </a:r>
            <a:r>
              <a:rPr lang="en-US" dirty="0" smtClean="0"/>
              <a:t> se </a:t>
            </a:r>
            <a:r>
              <a:rPr lang="en-US" dirty="0" err="1" smtClean="0"/>
              <a:t>dešavaju</a:t>
            </a:r>
            <a:r>
              <a:rPr lang="en-US" dirty="0" smtClean="0"/>
              <a:t> </a:t>
            </a:r>
            <a:r>
              <a:rPr lang="en-US" dirty="0" err="1" smtClean="0"/>
              <a:t>duž</a:t>
            </a:r>
            <a:r>
              <a:rPr lang="en-US" dirty="0" smtClean="0"/>
              <a:t> </a:t>
            </a:r>
            <a:r>
              <a:rPr lang="en-US" dirty="0" err="1" smtClean="0"/>
              <a:t>istog</a:t>
            </a:r>
            <a:r>
              <a:rPr lang="en-US" dirty="0" smtClean="0"/>
              <a:t> </a:t>
            </a:r>
            <a:r>
              <a:rPr lang="en-US" dirty="0" err="1" smtClean="0"/>
              <a:t>pravca</a:t>
            </a:r>
            <a:endParaRPr lang="sr-Latn-RS" dirty="0" smtClean="0"/>
          </a:p>
          <a:p>
            <a:r>
              <a:rPr lang="en-US" dirty="0" err="1" smtClean="0"/>
              <a:t>Jednačine</a:t>
            </a:r>
            <a:r>
              <a:rPr lang="en-US" dirty="0" smtClean="0"/>
              <a:t> </a:t>
            </a:r>
            <a:r>
              <a:rPr lang="en-US" dirty="0" err="1" smtClean="0"/>
              <a:t>kretanja</a:t>
            </a:r>
            <a:r>
              <a:rPr lang="en-US" dirty="0" smtClean="0"/>
              <a:t> </a:t>
            </a:r>
            <a:r>
              <a:rPr lang="en-US" dirty="0" err="1" smtClean="0"/>
              <a:t>pojedinačnih</a:t>
            </a:r>
            <a:r>
              <a:rPr lang="en-US" dirty="0" smtClean="0"/>
              <a:t> </a:t>
            </a:r>
            <a:r>
              <a:rPr lang="en-US" dirty="0" err="1" smtClean="0"/>
              <a:t>oscilovanja</a:t>
            </a:r>
            <a:r>
              <a:rPr lang="en-US" dirty="0" smtClean="0"/>
              <a:t>:</a:t>
            </a:r>
            <a:r>
              <a:rPr lang="sr-Cyrl-RS" dirty="0" smtClean="0"/>
              <a:t>       </a:t>
            </a:r>
          </a:p>
          <a:p>
            <a:pPr>
              <a:buNone/>
            </a:pPr>
            <a:r>
              <a:rPr lang="sr-Latn-RS" dirty="0" smtClean="0"/>
              <a:t>    x</a:t>
            </a:r>
            <a:r>
              <a:rPr lang="sr-Latn-RS" sz="1600" dirty="0" smtClean="0"/>
              <a:t>1</a:t>
            </a:r>
            <a:r>
              <a:rPr lang="sr-Latn-RS" dirty="0" smtClean="0"/>
              <a:t>=x</a:t>
            </a:r>
            <a:r>
              <a:rPr lang="sr-Latn-RS" sz="1600" dirty="0" smtClean="0"/>
              <a:t>01</a:t>
            </a:r>
            <a:r>
              <a:rPr lang="sr-Latn-RS" i="1" dirty="0" smtClean="0"/>
              <a:t>sin</a:t>
            </a:r>
            <a:r>
              <a:rPr lang="sr-Latn-RS" dirty="0" smtClean="0"/>
              <a:t>(</a:t>
            </a:r>
            <a:r>
              <a:rPr lang="el-GR" dirty="0" smtClean="0"/>
              <a:t>ω</a:t>
            </a:r>
            <a:r>
              <a:rPr lang="sr-Latn-RS" sz="1600" dirty="0" smtClean="0"/>
              <a:t>1</a:t>
            </a:r>
            <a:r>
              <a:rPr lang="sr-Latn-RS" dirty="0" smtClean="0"/>
              <a:t>t+</a:t>
            </a:r>
            <a:r>
              <a:rPr lang="el-GR" dirty="0" smtClean="0"/>
              <a:t>φ</a:t>
            </a:r>
            <a:r>
              <a:rPr lang="sr-Latn-RS" sz="1600" dirty="0" smtClean="0"/>
              <a:t>01</a:t>
            </a:r>
            <a:r>
              <a:rPr lang="sr-Latn-RS" dirty="0" smtClean="0"/>
              <a:t>) </a:t>
            </a:r>
          </a:p>
          <a:p>
            <a:pPr>
              <a:buNone/>
            </a:pPr>
            <a:r>
              <a:rPr lang="sr-Latn-RS" dirty="0" smtClean="0"/>
              <a:t>    x</a:t>
            </a:r>
            <a:r>
              <a:rPr lang="sr-Latn-RS" sz="1600" dirty="0" smtClean="0"/>
              <a:t>2</a:t>
            </a:r>
            <a:r>
              <a:rPr lang="sr-Latn-RS" dirty="0" smtClean="0"/>
              <a:t>=x</a:t>
            </a:r>
            <a:r>
              <a:rPr lang="sr-Latn-RS" sz="1600" dirty="0" smtClean="0"/>
              <a:t>02</a:t>
            </a:r>
            <a:r>
              <a:rPr lang="sr-Latn-RS" i="1" dirty="0" smtClean="0"/>
              <a:t>sin</a:t>
            </a:r>
            <a:r>
              <a:rPr lang="sr-Latn-RS" dirty="0" smtClean="0"/>
              <a:t>(</a:t>
            </a:r>
            <a:r>
              <a:rPr lang="el-GR" dirty="0" smtClean="0"/>
              <a:t>ω</a:t>
            </a:r>
            <a:r>
              <a:rPr lang="sr-Latn-RS" sz="1600" dirty="0" smtClean="0"/>
              <a:t>2</a:t>
            </a:r>
            <a:r>
              <a:rPr lang="sr-Latn-RS" dirty="0" smtClean="0"/>
              <a:t>t+</a:t>
            </a:r>
            <a:r>
              <a:rPr lang="el-GR" dirty="0" smtClean="0"/>
              <a:t>φ</a:t>
            </a:r>
            <a:r>
              <a:rPr lang="sr-Latn-RS" sz="1600" dirty="0" smtClean="0"/>
              <a:t>02</a:t>
            </a:r>
            <a:r>
              <a:rPr lang="sr-Latn-RS" dirty="0" smtClean="0"/>
              <a:t>) </a:t>
            </a:r>
          </a:p>
          <a:p>
            <a:pPr>
              <a:buNone/>
            </a:pPr>
            <a:r>
              <a:rPr lang="sr-Latn-RS" sz="1600" dirty="0" smtClean="0"/>
              <a:t>   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428652"/>
            <a:ext cx="7467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7467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Najjednostavniji</a:t>
            </a:r>
            <a:r>
              <a:rPr lang="en-US" dirty="0" smtClean="0"/>
              <a:t> </a:t>
            </a:r>
            <a:r>
              <a:rPr lang="en-US" dirty="0" err="1" smtClean="0"/>
              <a:t>slučaj</a:t>
            </a:r>
            <a:r>
              <a:rPr lang="en-US" dirty="0" smtClean="0"/>
              <a:t> je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ugaone</a:t>
            </a:r>
            <a:r>
              <a:rPr lang="en-US" dirty="0" smtClean="0"/>
              <a:t> </a:t>
            </a:r>
            <a:r>
              <a:rPr lang="en-US" dirty="0" err="1" smtClean="0"/>
              <a:t>frekvencije</a:t>
            </a:r>
            <a:r>
              <a:rPr lang="en-US" dirty="0" smtClean="0"/>
              <a:t> </a:t>
            </a:r>
            <a:r>
              <a:rPr lang="en-US" dirty="0" err="1" smtClean="0"/>
              <a:t>jednake</a:t>
            </a:r>
            <a:r>
              <a:rPr lang="sr-Latn-RS" dirty="0" smtClean="0"/>
              <a:t> (</a:t>
            </a:r>
            <a:r>
              <a:rPr lang="el-GR" dirty="0" smtClean="0"/>
              <a:t>ω</a:t>
            </a:r>
            <a:r>
              <a:rPr lang="sr-Latn-RS" sz="1600" dirty="0" smtClean="0"/>
              <a:t>1</a:t>
            </a:r>
            <a:r>
              <a:rPr lang="sr-Latn-RS" dirty="0" smtClean="0"/>
              <a:t>=</a:t>
            </a:r>
            <a:r>
              <a:rPr lang="el-GR" dirty="0" smtClean="0"/>
              <a:t> ω</a:t>
            </a:r>
            <a:r>
              <a:rPr lang="sr-Latn-RS" sz="1600" dirty="0" smtClean="0"/>
              <a:t>2</a:t>
            </a:r>
            <a:r>
              <a:rPr lang="sr-Latn-RS" dirty="0" smtClean="0"/>
              <a:t>=</a:t>
            </a:r>
            <a:r>
              <a:rPr lang="el-GR" dirty="0" smtClean="0"/>
              <a:t> ω</a:t>
            </a:r>
            <a:r>
              <a:rPr lang="sr-Latn-RS" dirty="0" smtClean="0"/>
              <a:t>)</a:t>
            </a:r>
          </a:p>
          <a:p>
            <a:r>
              <a:rPr lang="sr-Latn-RS" dirty="0" smtClean="0"/>
              <a:t>Jednačina oscilovanja tela</a:t>
            </a:r>
          </a:p>
          <a:p>
            <a:pPr>
              <a:buNone/>
            </a:pPr>
            <a:r>
              <a:rPr lang="sr-Latn-RS" dirty="0" smtClean="0"/>
              <a:t>    x=x</a:t>
            </a:r>
            <a:r>
              <a:rPr lang="sr-Latn-RS" sz="1600" dirty="0" smtClean="0"/>
              <a:t>0</a:t>
            </a:r>
            <a:r>
              <a:rPr lang="sr-Latn-RS" i="1" dirty="0" smtClean="0"/>
              <a:t>sin</a:t>
            </a:r>
            <a:r>
              <a:rPr lang="sr-Latn-RS" dirty="0" smtClean="0"/>
              <a:t>(</a:t>
            </a:r>
            <a:r>
              <a:rPr lang="el-GR" dirty="0" smtClean="0"/>
              <a:t>ω</a:t>
            </a:r>
            <a:r>
              <a:rPr lang="sr-Latn-RS" dirty="0" smtClean="0"/>
              <a:t>t+</a:t>
            </a:r>
            <a:r>
              <a:rPr lang="el-GR" dirty="0" smtClean="0"/>
              <a:t>φ</a:t>
            </a:r>
            <a:r>
              <a:rPr lang="sr-Latn-RS" sz="1600" dirty="0" smtClean="0"/>
              <a:t>0</a:t>
            </a:r>
            <a:r>
              <a:rPr lang="sr-Latn-RS" dirty="0" smtClean="0"/>
              <a:t>)</a:t>
            </a:r>
          </a:p>
          <a:p>
            <a:pPr>
              <a:buNone/>
            </a:pPr>
            <a:r>
              <a:rPr lang="sr-Latn-RS" dirty="0" smtClean="0"/>
              <a:t>    x</a:t>
            </a:r>
            <a:r>
              <a:rPr lang="sr-Latn-RS" sz="1700" dirty="0" smtClean="0"/>
              <a:t>0</a:t>
            </a:r>
            <a:r>
              <a:rPr lang="en-US" dirty="0" smtClean="0"/>
              <a:t> – </a:t>
            </a:r>
            <a:r>
              <a:rPr lang="en-US" dirty="0" err="1" smtClean="0"/>
              <a:t>amplituda</a:t>
            </a:r>
            <a:r>
              <a:rPr lang="en-US" dirty="0" smtClean="0"/>
              <a:t> </a:t>
            </a:r>
            <a:r>
              <a:rPr lang="en-US" dirty="0" err="1" smtClean="0"/>
              <a:t>rezultujuće</a:t>
            </a:r>
            <a:r>
              <a:rPr lang="en-US" dirty="0" smtClean="0"/>
              <a:t> </a:t>
            </a:r>
            <a:r>
              <a:rPr lang="en-US" dirty="0" err="1" smtClean="0"/>
              <a:t>oscilacije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    </a:t>
            </a:r>
            <a:r>
              <a:rPr lang="el-GR" dirty="0" smtClean="0"/>
              <a:t>ω</a:t>
            </a:r>
            <a:r>
              <a:rPr lang="en-US" dirty="0" smtClean="0"/>
              <a:t> –</a:t>
            </a:r>
            <a:r>
              <a:rPr lang="sr-Latn-RS" dirty="0" smtClean="0"/>
              <a:t> </a:t>
            </a:r>
            <a:r>
              <a:rPr lang="en-US" dirty="0" err="1" smtClean="0"/>
              <a:t>frekvencija</a:t>
            </a:r>
            <a:r>
              <a:rPr lang="en-US" dirty="0" smtClean="0"/>
              <a:t> </a:t>
            </a:r>
            <a:r>
              <a:rPr lang="en-US" dirty="0" err="1" smtClean="0"/>
              <a:t>rezultujuće</a:t>
            </a:r>
            <a:r>
              <a:rPr lang="en-US" dirty="0" smtClean="0"/>
              <a:t> </a:t>
            </a:r>
            <a:r>
              <a:rPr lang="en-US" dirty="0" err="1" smtClean="0"/>
              <a:t>oscilacije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    </a:t>
            </a:r>
            <a:r>
              <a:rPr lang="el-GR" dirty="0" smtClean="0"/>
              <a:t>φ</a:t>
            </a:r>
            <a:r>
              <a:rPr lang="sr-Latn-RS" sz="1600" dirty="0" smtClean="0"/>
              <a:t>0</a:t>
            </a:r>
            <a:r>
              <a:rPr lang="en-US" sz="1600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početna</a:t>
            </a:r>
            <a:r>
              <a:rPr lang="en-US" dirty="0" smtClean="0"/>
              <a:t> </a:t>
            </a:r>
            <a:r>
              <a:rPr lang="en-US" dirty="0" err="1" smtClean="0"/>
              <a:t>faza</a:t>
            </a:r>
            <a:r>
              <a:rPr lang="en-US" dirty="0" smtClean="0"/>
              <a:t> </a:t>
            </a:r>
            <a:r>
              <a:rPr lang="en-US" dirty="0" err="1" smtClean="0"/>
              <a:t>rezultujuće</a:t>
            </a:r>
            <a:r>
              <a:rPr lang="en-US" dirty="0" smtClean="0"/>
              <a:t> </a:t>
            </a:r>
            <a:r>
              <a:rPr lang="en-US" dirty="0" err="1" smtClean="0"/>
              <a:t>oscilacije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    </a:t>
            </a:r>
            <a:r>
              <a:rPr lang="en-US" dirty="0" err="1" smtClean="0"/>
              <a:t>Frekvencija</a:t>
            </a:r>
            <a:r>
              <a:rPr lang="en-US" dirty="0" smtClean="0"/>
              <a:t> </a:t>
            </a:r>
            <a:r>
              <a:rPr lang="en-US" dirty="0" err="1" smtClean="0"/>
              <a:t>rezultujuće</a:t>
            </a:r>
            <a:r>
              <a:rPr lang="en-US" dirty="0" smtClean="0"/>
              <a:t> </a:t>
            </a:r>
            <a:r>
              <a:rPr lang="en-US" dirty="0" err="1" smtClean="0"/>
              <a:t>oscilacije</a:t>
            </a:r>
            <a:r>
              <a:rPr lang="en-US" dirty="0" smtClean="0"/>
              <a:t> se </a:t>
            </a:r>
            <a:r>
              <a:rPr lang="en-US" dirty="0" err="1" smtClean="0"/>
              <a:t>poklapa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frekvencijom</a:t>
            </a:r>
            <a:r>
              <a:rPr lang="en-US" dirty="0" smtClean="0"/>
              <a:t> </a:t>
            </a:r>
            <a:r>
              <a:rPr lang="en-US" dirty="0" err="1" smtClean="0"/>
              <a:t>oscilacija</a:t>
            </a:r>
            <a:r>
              <a:rPr lang="en-US" dirty="0" smtClean="0"/>
              <a:t> </a:t>
            </a:r>
            <a:r>
              <a:rPr lang="en-US" dirty="0" err="1" smtClean="0"/>
              <a:t>čijim</a:t>
            </a:r>
            <a:r>
              <a:rPr lang="en-US" dirty="0" smtClean="0"/>
              <a:t> </a:t>
            </a:r>
            <a:r>
              <a:rPr lang="en-US" dirty="0" err="1" smtClean="0"/>
              <a:t>slaganjem</a:t>
            </a:r>
            <a:r>
              <a:rPr lang="en-US" dirty="0" smtClean="0"/>
              <a:t> je </a:t>
            </a:r>
            <a:r>
              <a:rPr lang="en-US" dirty="0" err="1" smtClean="0"/>
              <a:t>nastala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Primeri:</a:t>
            </a:r>
          </a:p>
          <a:p>
            <a:r>
              <a:rPr lang="sr-Latn-RS" sz="2400" dirty="0" smtClean="0"/>
              <a:t>x</a:t>
            </a:r>
            <a:r>
              <a:rPr lang="sr-Latn-RS" sz="1600" dirty="0" smtClean="0"/>
              <a:t>0</a:t>
            </a:r>
            <a:r>
              <a:rPr lang="sr-Latn-RS" sz="2400" dirty="0" smtClean="0"/>
              <a:t>=x</a:t>
            </a:r>
            <a:r>
              <a:rPr lang="sr-Latn-RS" sz="1600" dirty="0" smtClean="0"/>
              <a:t>1</a:t>
            </a:r>
            <a:r>
              <a:rPr lang="sr-Latn-RS" sz="2400" dirty="0" smtClean="0"/>
              <a:t>+x</a:t>
            </a:r>
            <a:r>
              <a:rPr lang="sr-Latn-RS" sz="1600" dirty="0" smtClean="0"/>
              <a:t>2</a:t>
            </a:r>
            <a:r>
              <a:rPr lang="sr-Latn-RS" sz="2400" dirty="0" smtClean="0"/>
              <a:t> – oscilacije su u fazi</a:t>
            </a:r>
            <a:endParaRPr lang="en-US" sz="2400" dirty="0"/>
          </a:p>
        </p:txBody>
      </p:sp>
      <p:pic>
        <p:nvPicPr>
          <p:cNvPr id="1026" name="Picture 2" descr="D:\Documents\Desktop\2016-12-02_20-59-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643182"/>
            <a:ext cx="2968150" cy="1857388"/>
          </a:xfrm>
          <a:prstGeom prst="rect">
            <a:avLst/>
          </a:prstGeom>
          <a:noFill/>
        </p:spPr>
      </p:pic>
      <p:pic>
        <p:nvPicPr>
          <p:cNvPr id="1027" name="Picture 3" descr="D:\Documents\Desktop\2016-12-02_21-01-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635458"/>
            <a:ext cx="3000396" cy="1865112"/>
          </a:xfrm>
          <a:prstGeom prst="rect">
            <a:avLst/>
          </a:prstGeom>
          <a:noFill/>
        </p:spPr>
      </p:pic>
      <p:pic>
        <p:nvPicPr>
          <p:cNvPr id="1028" name="Picture 4" descr="D:\Documents\Desktop\2016-12-02_21-02-1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4643446"/>
            <a:ext cx="3176587" cy="2071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2386" cy="22540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7467600" cy="4525963"/>
          </a:xfrm>
        </p:spPr>
        <p:txBody>
          <a:bodyPr/>
          <a:lstStyle/>
          <a:p>
            <a:r>
              <a:rPr lang="sr-Latn-RS" dirty="0" smtClean="0"/>
              <a:t>x</a:t>
            </a:r>
            <a:r>
              <a:rPr lang="sr-Latn-RS" sz="1600" dirty="0" smtClean="0"/>
              <a:t>0</a:t>
            </a:r>
            <a:r>
              <a:rPr lang="sr-Latn-RS" dirty="0" smtClean="0"/>
              <a:t>=|x</a:t>
            </a:r>
            <a:r>
              <a:rPr lang="sr-Latn-RS" sz="1600" dirty="0" smtClean="0"/>
              <a:t>1 </a:t>
            </a:r>
            <a:r>
              <a:rPr lang="sr-Latn-RS" sz="2400" dirty="0" smtClean="0"/>
              <a:t>-</a:t>
            </a:r>
            <a:r>
              <a:rPr lang="sr-Latn-RS" sz="1600" dirty="0" smtClean="0"/>
              <a:t> </a:t>
            </a:r>
            <a:r>
              <a:rPr lang="sr-Latn-RS" dirty="0" smtClean="0"/>
              <a:t>x</a:t>
            </a:r>
            <a:r>
              <a:rPr lang="sr-Latn-RS" sz="1600" dirty="0" smtClean="0"/>
              <a:t>2</a:t>
            </a:r>
            <a:r>
              <a:rPr lang="sr-Latn-RS" dirty="0" smtClean="0"/>
              <a:t>|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1" name="Picture 3" descr="D:\Documents\Desktop\2016-12-02_21-04-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85926"/>
            <a:ext cx="3000396" cy="1643074"/>
          </a:xfrm>
          <a:prstGeom prst="rect">
            <a:avLst/>
          </a:prstGeom>
          <a:noFill/>
        </p:spPr>
      </p:pic>
      <p:pic>
        <p:nvPicPr>
          <p:cNvPr id="2052" name="Picture 4" descr="D:\Documents\Desktop\2016-12-02_21-01-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785926"/>
            <a:ext cx="2916793" cy="1714512"/>
          </a:xfrm>
          <a:prstGeom prst="rect">
            <a:avLst/>
          </a:prstGeom>
          <a:noFill/>
        </p:spPr>
      </p:pic>
      <p:pic>
        <p:nvPicPr>
          <p:cNvPr id="2053" name="Picture 5" descr="D:\Documents\Desktop\2016-12-02_21-06-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000504"/>
            <a:ext cx="6572250" cy="2171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7467600" cy="519749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Slaganje</a:t>
            </a:r>
            <a:r>
              <a:rPr lang="en-US" sz="2400" dirty="0" smtClean="0"/>
              <a:t> </a:t>
            </a:r>
            <a:r>
              <a:rPr lang="en-US" sz="2400" dirty="0" err="1" smtClean="0"/>
              <a:t>oscilacija</a:t>
            </a:r>
            <a:r>
              <a:rPr lang="en-US" sz="2400" dirty="0" smtClean="0"/>
              <a:t> </a:t>
            </a:r>
            <a:r>
              <a:rPr lang="en-US" sz="2400" dirty="0" err="1" smtClean="0"/>
              <a:t>različitih</a:t>
            </a:r>
            <a:r>
              <a:rPr lang="en-US" sz="2400" dirty="0" smtClean="0"/>
              <a:t> </a:t>
            </a:r>
            <a:r>
              <a:rPr lang="en-US" sz="2400" dirty="0" err="1" smtClean="0"/>
              <a:t>faza</a:t>
            </a:r>
            <a:r>
              <a:rPr lang="en-US" sz="2400" dirty="0" smtClean="0"/>
              <a:t> je </a:t>
            </a:r>
            <a:r>
              <a:rPr lang="en-US" sz="2400" dirty="0" err="1" smtClean="0"/>
              <a:t>mnogo</a:t>
            </a:r>
            <a:r>
              <a:rPr lang="en-US" sz="2400" dirty="0" smtClean="0"/>
              <a:t> </a:t>
            </a:r>
            <a:r>
              <a:rPr lang="en-US" sz="2400" dirty="0" err="1" smtClean="0"/>
              <a:t>složenije</a:t>
            </a:r>
            <a:r>
              <a:rPr lang="en-US" sz="2400" dirty="0" smtClean="0"/>
              <a:t>. To </a:t>
            </a:r>
            <a:r>
              <a:rPr lang="en-US" sz="2400" dirty="0" err="1" smtClean="0"/>
              <a:t>složeno</a:t>
            </a:r>
            <a:r>
              <a:rPr lang="en-US" sz="2400" dirty="0" smtClean="0"/>
              <a:t> </a:t>
            </a:r>
            <a:r>
              <a:rPr lang="en-US" sz="2400" dirty="0" err="1" smtClean="0"/>
              <a:t>kretanje</a:t>
            </a:r>
            <a:r>
              <a:rPr lang="en-US" sz="2400" dirty="0" smtClean="0"/>
              <a:t> </a:t>
            </a:r>
            <a:r>
              <a:rPr lang="en-US" sz="2400" dirty="0" err="1" smtClean="0"/>
              <a:t>može</a:t>
            </a:r>
            <a:r>
              <a:rPr lang="en-US" sz="2400" dirty="0" smtClean="0"/>
              <a:t> </a:t>
            </a:r>
            <a:r>
              <a:rPr lang="en-US" sz="2400" dirty="0" err="1" smtClean="0"/>
              <a:t>biti</a:t>
            </a:r>
            <a:r>
              <a:rPr lang="en-US" sz="2400" dirty="0" smtClean="0"/>
              <a:t> </a:t>
            </a:r>
            <a:r>
              <a:rPr lang="en-US" sz="2400" dirty="0" err="1" smtClean="0"/>
              <a:t>periodično</a:t>
            </a:r>
            <a:r>
              <a:rPr lang="en-US" sz="2400" dirty="0" smtClean="0"/>
              <a:t>, </a:t>
            </a:r>
            <a:r>
              <a:rPr lang="en-US" sz="2400" dirty="0" err="1" smtClean="0"/>
              <a:t>ali</a:t>
            </a:r>
            <a:r>
              <a:rPr lang="en-US" sz="2400" dirty="0" smtClean="0"/>
              <a:t> ne </a:t>
            </a:r>
            <a:r>
              <a:rPr lang="en-US" sz="2400" dirty="0" err="1" smtClean="0"/>
              <a:t>mora</a:t>
            </a:r>
            <a:r>
              <a:rPr lang="en-US" sz="2400" dirty="0" smtClean="0"/>
              <a:t>.</a:t>
            </a:r>
            <a:endParaRPr lang="sr-Latn-RS" sz="2400" dirty="0" smtClean="0"/>
          </a:p>
          <a:p>
            <a:pPr>
              <a:buNone/>
            </a:pPr>
            <a:endParaRPr lang="sr-Latn-RS" sz="2400" dirty="0" smtClean="0"/>
          </a:p>
          <a:p>
            <a:r>
              <a:rPr lang="en-US" sz="2400" dirty="0" err="1" smtClean="0"/>
              <a:t>Rezultujuće</a:t>
            </a:r>
            <a:r>
              <a:rPr lang="en-US" sz="2400" dirty="0" smtClean="0"/>
              <a:t> </a:t>
            </a:r>
            <a:r>
              <a:rPr lang="en-US" sz="2400" dirty="0" err="1" smtClean="0"/>
              <a:t>kretanje</a:t>
            </a:r>
            <a:r>
              <a:rPr lang="en-US" sz="2400" dirty="0" smtClean="0"/>
              <a:t> </a:t>
            </a:r>
            <a:r>
              <a:rPr lang="en-US" sz="2400" dirty="0" err="1" smtClean="0"/>
              <a:t>može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se </a:t>
            </a:r>
            <a:r>
              <a:rPr lang="en-US" sz="2400" dirty="0" err="1" smtClean="0"/>
              <a:t>razmatra</a:t>
            </a:r>
            <a:r>
              <a:rPr lang="en-US" sz="2400" dirty="0" smtClean="0"/>
              <a:t> </a:t>
            </a:r>
            <a:r>
              <a:rPr lang="en-US" sz="2400" dirty="0" err="1" smtClean="0"/>
              <a:t>kao</a:t>
            </a:r>
            <a:r>
              <a:rPr lang="en-US" sz="2400" dirty="0" smtClean="0"/>
              <a:t> </a:t>
            </a:r>
            <a:r>
              <a:rPr lang="en-US" sz="2400" dirty="0" err="1" smtClean="0"/>
              <a:t>harmonijsko</a:t>
            </a:r>
            <a:r>
              <a:rPr lang="en-US" sz="2400" dirty="0" smtClean="0"/>
              <a:t> </a:t>
            </a:r>
            <a:r>
              <a:rPr lang="en-US" sz="2400" dirty="0" err="1" smtClean="0"/>
              <a:t>kretanje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pulsirajućom</a:t>
            </a:r>
            <a:r>
              <a:rPr lang="en-US" sz="2400" dirty="0" smtClean="0"/>
              <a:t> </a:t>
            </a:r>
            <a:r>
              <a:rPr lang="en-US" sz="2400" dirty="0" err="1" smtClean="0"/>
              <a:t>amplitudom</a:t>
            </a:r>
            <a:r>
              <a:rPr lang="en-US" sz="2400" dirty="0" smtClean="0"/>
              <a:t>. </a:t>
            </a:r>
            <a:r>
              <a:rPr lang="en-US" sz="2400" dirty="0" err="1" smtClean="0"/>
              <a:t>Pošto</a:t>
            </a:r>
            <a:r>
              <a:rPr lang="en-US" sz="2400" dirty="0" smtClean="0"/>
              <a:t> se </a:t>
            </a:r>
            <a:r>
              <a:rPr lang="en-US" sz="2400" dirty="0" err="1" smtClean="0"/>
              <a:t>amplituda</a:t>
            </a:r>
            <a:r>
              <a:rPr lang="en-US" sz="2400" dirty="0" smtClean="0"/>
              <a:t> </a:t>
            </a:r>
            <a:r>
              <a:rPr lang="en-US" sz="2400" dirty="0" err="1" smtClean="0"/>
              <a:t>menja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vremenom</a:t>
            </a:r>
            <a:r>
              <a:rPr lang="en-US" sz="2400" dirty="0" smtClean="0"/>
              <a:t>, </a:t>
            </a:r>
            <a:r>
              <a:rPr lang="en-US" sz="2400" dirty="0" err="1" smtClean="0"/>
              <a:t>ovo</a:t>
            </a:r>
            <a:r>
              <a:rPr lang="en-US" sz="2400" dirty="0" smtClean="0"/>
              <a:t> </a:t>
            </a:r>
            <a:r>
              <a:rPr lang="en-US" sz="2400" dirty="0" err="1" smtClean="0"/>
              <a:t>oscilovanje</a:t>
            </a:r>
            <a:r>
              <a:rPr lang="en-US" sz="2400" dirty="0" smtClean="0"/>
              <a:t> </a:t>
            </a:r>
            <a:r>
              <a:rPr lang="en-US" sz="2400" dirty="0" err="1" smtClean="0"/>
              <a:t>periodično</a:t>
            </a:r>
            <a:r>
              <a:rPr lang="en-US" sz="2400" dirty="0" smtClean="0"/>
              <a:t> </a:t>
            </a:r>
            <a:r>
              <a:rPr lang="en-US" sz="2400" dirty="0" err="1" smtClean="0"/>
              <a:t>slabi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pojačava</a:t>
            </a:r>
            <a:r>
              <a:rPr lang="en-US" sz="2400" dirty="0" smtClean="0"/>
              <a:t> se. </a:t>
            </a:r>
            <a:r>
              <a:rPr lang="en-US" sz="2400" dirty="0" err="1" smtClean="0"/>
              <a:t>Periodično</a:t>
            </a:r>
            <a:r>
              <a:rPr lang="en-US" sz="2400" dirty="0" smtClean="0"/>
              <a:t> </a:t>
            </a:r>
            <a:r>
              <a:rPr lang="en-US" sz="2400" dirty="0" err="1" smtClean="0"/>
              <a:t>menjanje</a:t>
            </a:r>
            <a:r>
              <a:rPr lang="en-US" sz="2400" dirty="0" smtClean="0"/>
              <a:t> amplitude </a:t>
            </a:r>
            <a:r>
              <a:rPr lang="en-US" sz="2400" dirty="0" err="1" smtClean="0"/>
              <a:t>rezultujućeg</a:t>
            </a:r>
            <a:r>
              <a:rPr lang="en-US" sz="2400" dirty="0" smtClean="0"/>
              <a:t> </a:t>
            </a:r>
            <a:r>
              <a:rPr lang="en-US" sz="2400" dirty="0" err="1" smtClean="0"/>
              <a:t>oscilovanja</a:t>
            </a:r>
            <a:r>
              <a:rPr lang="en-US" sz="2400" dirty="0" smtClean="0"/>
              <a:t> u </a:t>
            </a:r>
            <a:r>
              <a:rPr lang="en-US" sz="2400" dirty="0" err="1" smtClean="0"/>
              <a:t>granicama</a:t>
            </a:r>
            <a:r>
              <a:rPr lang="en-US" sz="2400" dirty="0" smtClean="0"/>
              <a:t> </a:t>
            </a:r>
            <a:r>
              <a:rPr lang="en-US" sz="2400" dirty="0" err="1" smtClean="0"/>
              <a:t>od</a:t>
            </a:r>
            <a:r>
              <a:rPr lang="en-US" sz="2400" dirty="0" smtClean="0"/>
              <a:t> 0 do 2</a:t>
            </a:r>
            <a:r>
              <a:rPr lang="sr-Latn-RS" sz="2400" dirty="0" smtClean="0"/>
              <a:t>x</a:t>
            </a:r>
            <a:r>
              <a:rPr lang="en-US" sz="2400" dirty="0" smtClean="0"/>
              <a:t>0 </a:t>
            </a:r>
            <a:r>
              <a:rPr lang="en-US" sz="2400" dirty="0" err="1" smtClean="0"/>
              <a:t>naziva</a:t>
            </a:r>
            <a:r>
              <a:rPr lang="en-US" sz="2400" dirty="0" smtClean="0"/>
              <a:t> se </a:t>
            </a:r>
            <a:r>
              <a:rPr lang="en-US" sz="2400" dirty="0" err="1" smtClean="0"/>
              <a:t>pulsiranje</a:t>
            </a:r>
            <a:r>
              <a:rPr lang="en-US" sz="2400" dirty="0" smtClean="0"/>
              <a:t> </a:t>
            </a:r>
            <a:r>
              <a:rPr lang="en-US" sz="2400" dirty="0" err="1" smtClean="0"/>
              <a:t>oscilacija</a:t>
            </a:r>
            <a:r>
              <a:rPr lang="en-US" sz="2400" dirty="0" smtClean="0"/>
              <a:t>.</a:t>
            </a:r>
            <a:endParaRPr lang="sr-Latn-RS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25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7467600" cy="5483245"/>
          </a:xfrm>
        </p:spPr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US" dirty="0" err="1" smtClean="0"/>
              <a:t>Isprekidane</a:t>
            </a:r>
            <a:r>
              <a:rPr lang="en-US" dirty="0" smtClean="0"/>
              <a:t> </a:t>
            </a:r>
            <a:r>
              <a:rPr lang="en-US" dirty="0" err="1" smtClean="0"/>
              <a:t>linije</a:t>
            </a:r>
            <a:r>
              <a:rPr lang="en-US" dirty="0" smtClean="0"/>
              <a:t> </a:t>
            </a:r>
            <a:r>
              <a:rPr lang="en-US" dirty="0" err="1" smtClean="0"/>
              <a:t>pokazuju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</a:t>
            </a:r>
            <a:r>
              <a:rPr lang="en-US" dirty="0" err="1" smtClean="0"/>
              <a:t>promene</a:t>
            </a:r>
            <a:r>
              <a:rPr lang="en-US" dirty="0" smtClean="0"/>
              <a:t> amplitude, a </a:t>
            </a:r>
            <a:r>
              <a:rPr lang="en-US" dirty="0" err="1" smtClean="0"/>
              <a:t>neprekidna</a:t>
            </a:r>
            <a:r>
              <a:rPr lang="en-US" dirty="0" smtClean="0"/>
              <a:t> </a:t>
            </a:r>
            <a:r>
              <a:rPr lang="en-US" dirty="0" err="1" smtClean="0"/>
              <a:t>linija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</a:t>
            </a:r>
            <a:r>
              <a:rPr lang="en-US" dirty="0" err="1" smtClean="0"/>
              <a:t>rezultujućeg</a:t>
            </a:r>
            <a:r>
              <a:rPr lang="en-US" dirty="0" smtClean="0"/>
              <a:t> </a:t>
            </a:r>
            <a:r>
              <a:rPr lang="en-US" dirty="0" err="1" smtClean="0"/>
              <a:t>oscilovanja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4" name="Picture 2" descr="D:\Documents\Desktop\2016-07-15_09-50-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785794"/>
            <a:ext cx="6018324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7467600" cy="5340369"/>
          </a:xfrm>
        </p:spPr>
        <p:txBody>
          <a:bodyPr/>
          <a:lstStyle/>
          <a:p>
            <a:r>
              <a:rPr lang="en-US" dirty="0" err="1" smtClean="0"/>
              <a:t>Rezultujuće</a:t>
            </a:r>
            <a:r>
              <a:rPr lang="en-US" dirty="0" smtClean="0"/>
              <a:t> </a:t>
            </a:r>
            <a:r>
              <a:rPr lang="en-US" dirty="0" err="1" smtClean="0"/>
              <a:t>oscilovanje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harmonijsko</a:t>
            </a:r>
            <a:r>
              <a:rPr lang="en-US" dirty="0" smtClean="0"/>
              <a:t>. Pod </a:t>
            </a:r>
            <a:r>
              <a:rPr lang="en-US" dirty="0" err="1" smtClean="0"/>
              <a:t>uslovom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razlika</a:t>
            </a:r>
            <a:r>
              <a:rPr lang="en-US" dirty="0" smtClean="0"/>
              <a:t> </a:t>
            </a:r>
            <a:r>
              <a:rPr lang="en-US" dirty="0" err="1" smtClean="0"/>
              <a:t>ugaone</a:t>
            </a:r>
            <a:r>
              <a:rPr lang="en-US" dirty="0" smtClean="0"/>
              <a:t> </a:t>
            </a:r>
            <a:r>
              <a:rPr lang="en-US" dirty="0" err="1" smtClean="0"/>
              <a:t>frekvencije</a:t>
            </a:r>
            <a:r>
              <a:rPr lang="en-US" dirty="0" smtClean="0"/>
              <a:t> </a:t>
            </a:r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, </a:t>
            </a:r>
            <a:r>
              <a:rPr lang="en-US" dirty="0" err="1" smtClean="0"/>
              <a:t>rezultujuće</a:t>
            </a:r>
            <a:r>
              <a:rPr lang="en-US" dirty="0" smtClean="0"/>
              <a:t> </a:t>
            </a:r>
            <a:r>
              <a:rPr lang="en-US" dirty="0" err="1" smtClean="0"/>
              <a:t>oscilovanje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smatra</a:t>
            </a:r>
            <a:r>
              <a:rPr lang="en-US" dirty="0" smtClean="0"/>
              <a:t> </a:t>
            </a:r>
            <a:r>
              <a:rPr lang="en-US" dirty="0" err="1" smtClean="0"/>
              <a:t>približno</a:t>
            </a:r>
            <a:r>
              <a:rPr lang="en-US" dirty="0" smtClean="0"/>
              <a:t> </a:t>
            </a:r>
            <a:r>
              <a:rPr lang="en-US" dirty="0" err="1" smtClean="0"/>
              <a:t>harmonijskim</a:t>
            </a:r>
            <a:r>
              <a:rPr lang="en-US" dirty="0" smtClean="0"/>
              <a:t>.</a:t>
            </a:r>
            <a:endParaRPr lang="sr-Latn-RS" dirty="0" smtClean="0"/>
          </a:p>
          <a:p>
            <a:r>
              <a:rPr lang="en-US" dirty="0" err="1" smtClean="0"/>
              <a:t>Veliku</a:t>
            </a:r>
            <a:r>
              <a:rPr lang="en-US" dirty="0" smtClean="0"/>
              <a:t> </a:t>
            </a:r>
            <a:r>
              <a:rPr lang="en-US" dirty="0" err="1" smtClean="0"/>
              <a:t>primenu</a:t>
            </a:r>
            <a:r>
              <a:rPr lang="en-US" dirty="0" smtClean="0"/>
              <a:t> u </a:t>
            </a:r>
            <a:r>
              <a:rPr lang="en-US" dirty="0" err="1" smtClean="0"/>
              <a:t>prenošenju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slaganje</a:t>
            </a:r>
            <a:r>
              <a:rPr lang="en-US" dirty="0" smtClean="0"/>
              <a:t> </a:t>
            </a:r>
            <a:r>
              <a:rPr lang="en-US" dirty="0" err="1" smtClean="0"/>
              <a:t>oscilacija</a:t>
            </a:r>
            <a:r>
              <a:rPr lang="en-US" dirty="0" smtClean="0"/>
              <a:t> </a:t>
            </a:r>
            <a:r>
              <a:rPr lang="en-US" dirty="0" err="1" smtClean="0"/>
              <a:t>čije</a:t>
            </a:r>
            <a:r>
              <a:rPr lang="en-US" dirty="0" smtClean="0"/>
              <a:t> se </a:t>
            </a:r>
            <a:r>
              <a:rPr lang="en-US" dirty="0" err="1" smtClean="0"/>
              <a:t>frekvencije</a:t>
            </a:r>
            <a:r>
              <a:rPr lang="en-US" dirty="0" smtClean="0"/>
              <a:t> </a:t>
            </a:r>
            <a:r>
              <a:rPr lang="en-US" dirty="0" err="1" smtClean="0"/>
              <a:t>značajno</a:t>
            </a:r>
            <a:r>
              <a:rPr lang="en-US" dirty="0" smtClean="0"/>
              <a:t> </a:t>
            </a:r>
            <a:r>
              <a:rPr lang="en-US" dirty="0" err="1" smtClean="0"/>
              <a:t>razlikuju</a:t>
            </a:r>
            <a:r>
              <a:rPr lang="en-US" dirty="0" smtClean="0"/>
              <a:t>. </a:t>
            </a:r>
            <a:r>
              <a:rPr lang="en-US" dirty="0" err="1" smtClean="0"/>
              <a:t>Slaganje</a:t>
            </a:r>
            <a:r>
              <a:rPr lang="en-US" dirty="0" smtClean="0"/>
              <a:t> </a:t>
            </a:r>
            <a:r>
              <a:rPr lang="en-US" dirty="0" err="1" smtClean="0"/>
              <a:t>ovakvih</a:t>
            </a:r>
            <a:r>
              <a:rPr lang="en-US" dirty="0" smtClean="0"/>
              <a:t> </a:t>
            </a:r>
            <a:r>
              <a:rPr lang="en-US" dirty="0" err="1" smtClean="0"/>
              <a:t>oscilacija</a:t>
            </a:r>
            <a:r>
              <a:rPr lang="en-US" dirty="0" smtClean="0"/>
              <a:t> </a:t>
            </a:r>
            <a:r>
              <a:rPr lang="en-US" dirty="0" err="1" smtClean="0"/>
              <a:t>naziva</a:t>
            </a:r>
            <a:r>
              <a:rPr lang="en-US" dirty="0" smtClean="0"/>
              <a:t> se </a:t>
            </a:r>
            <a:r>
              <a:rPr lang="en-US" dirty="0" err="1" smtClean="0"/>
              <a:t>modulacija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94</TotalTime>
  <Words>458</Words>
  <Application>Microsoft Office PowerPoint</Application>
  <PresentationFormat>On-screen Show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Slaganje i razlaganje oscilacija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Razlaganje kretanja na harmonike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10</cp:revision>
  <dcterms:created xsi:type="dcterms:W3CDTF">2018-05-02T10:03:35Z</dcterms:created>
  <dcterms:modified xsi:type="dcterms:W3CDTF">2018-05-03T07:31:06Z</dcterms:modified>
</cp:coreProperties>
</file>