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17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523F-67A3-465D-A2CA-6C6114B7BB86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4AA-213D-46D0-87B6-76BE4BC3EC6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523F-67A3-465D-A2CA-6C6114B7BB86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4AA-213D-46D0-87B6-76BE4BC3E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523F-67A3-465D-A2CA-6C6114B7BB86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4AA-213D-46D0-87B6-76BE4BC3E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523F-67A3-465D-A2CA-6C6114B7BB86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4AA-213D-46D0-87B6-76BE4BC3EC6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523F-67A3-465D-A2CA-6C6114B7BB86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4AA-213D-46D0-87B6-76BE4BC3E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523F-67A3-465D-A2CA-6C6114B7BB86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4AA-213D-46D0-87B6-76BE4BC3EC6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523F-67A3-465D-A2CA-6C6114B7BB86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4AA-213D-46D0-87B6-76BE4BC3EC6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523F-67A3-465D-A2CA-6C6114B7BB86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4AA-213D-46D0-87B6-76BE4BC3E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523F-67A3-465D-A2CA-6C6114B7BB86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4AA-213D-46D0-87B6-76BE4BC3E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523F-67A3-465D-A2CA-6C6114B7BB86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4AA-213D-46D0-87B6-76BE4BC3E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523F-67A3-465D-A2CA-6C6114B7BB86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4AA-213D-46D0-87B6-76BE4BC3EC6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559523F-67A3-465D-A2CA-6C6114B7BB86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1464AA-213D-46D0-87B6-76BE4BC3EC6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akustikas.wordpress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CS" smtClean="0"/>
              <a:t>Prezentacija : Barbara Serdar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dirty="0" smtClean="0"/>
              <a:t>Superpozicija talasa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513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819400" y="5334000"/>
            <a:ext cx="6096000" cy="1371600"/>
          </a:xfrm>
        </p:spPr>
        <p:txBody>
          <a:bodyPr>
            <a:normAutofit/>
          </a:bodyPr>
          <a:lstStyle/>
          <a:p>
            <a:pPr algn="r"/>
            <a:r>
              <a:rPr lang="sr-Latn-CS" dirty="0" smtClean="0"/>
              <a:t>Izvori:</a:t>
            </a:r>
          </a:p>
          <a:p>
            <a:pPr algn="r"/>
            <a:r>
              <a:rPr lang="en-US" dirty="0">
                <a:hlinkClick r:id="rId2"/>
              </a:rPr>
              <a:t>https://akustikas.wordpress.com</a:t>
            </a:r>
            <a:r>
              <a:rPr lang="en-US" dirty="0" smtClean="0">
                <a:hlinkClick r:id="rId2"/>
              </a:rPr>
              <a:t>/</a:t>
            </a:r>
            <a:endParaRPr lang="sr-Latn-CS" dirty="0" smtClean="0"/>
          </a:p>
          <a:p>
            <a:pPr algn="r"/>
            <a:r>
              <a:rPr lang="en-US" dirty="0"/>
              <a:t>http://fizis.rs</a:t>
            </a:r>
            <a:r>
              <a:rPr lang="en-US" dirty="0" smtClean="0"/>
              <a:t>/</a:t>
            </a:r>
            <a:endParaRPr lang="en-US" dirty="0"/>
          </a:p>
        </p:txBody>
      </p:sp>
      <p:sp>
        <p:nvSpPr>
          <p:cNvPr id="5" name="Smiley Face 4"/>
          <p:cNvSpPr/>
          <p:nvPr/>
        </p:nvSpPr>
        <p:spPr>
          <a:xfrm>
            <a:off x="2971800" y="427234"/>
            <a:ext cx="2743200" cy="2787134"/>
          </a:xfrm>
          <a:prstGeom prst="smileyFac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438400" y="3352799"/>
            <a:ext cx="3962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Hvala na pažnji!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90034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" y="304800"/>
            <a:ext cx="8229600" cy="4525963"/>
          </a:xfrm>
        </p:spPr>
        <p:txBody>
          <a:bodyPr>
            <a:normAutofit/>
          </a:bodyPr>
          <a:lstStyle/>
          <a:p>
            <a:r>
              <a:rPr lang="sr-Latn-CS" dirty="0" smtClean="0"/>
              <a:t>Kroz jednu elastičnu sredinu mogu se istovremeno širiti dva ili više talasa različitih frekvencija. Oni „prolaze“ jedan kroz drugog bez međusobnog ometanja i mešanja</a:t>
            </a:r>
          </a:p>
          <a:p>
            <a:r>
              <a:rPr lang="sr-Latn-CS" dirty="0" smtClean="0"/>
              <a:t>Ovo možemo proveriti tako što bacimo 2 kamenčića u vodu. Oko mesta pada kamenčića  stvoriće se kružni talasi. Svaki talas će proći kroz drugi kao da drugi talas ne postoji. Ovo je još primetio Leonardo da Viči</a:t>
            </a:r>
          </a:p>
          <a:p>
            <a:r>
              <a:rPr lang="sr-Latn-CS" dirty="0" smtClean="0"/>
              <a:t>U oblasti </a:t>
            </a:r>
            <a:r>
              <a:rPr lang="sr-Latn-CS" dirty="0" smtClean="0"/>
              <a:t>susreta (preklapanja) </a:t>
            </a:r>
            <a:r>
              <a:rPr lang="sr-Latn-CS" dirty="0" smtClean="0"/>
              <a:t>dolazi do </a:t>
            </a:r>
            <a:r>
              <a:rPr lang="sr-Latn-CS" dirty="0" smtClean="0"/>
              <a:t>slaganja (superpozicije) </a:t>
            </a:r>
            <a:r>
              <a:rPr lang="sr-Latn-CS" dirty="0" smtClean="0"/>
              <a:t>talasa</a:t>
            </a:r>
          </a:p>
          <a:p>
            <a:endParaRPr lang="sr-Latn-C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244162"/>
            <a:ext cx="2524125" cy="2512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8418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7124"/>
            <a:ext cx="7572375" cy="1143000"/>
          </a:xfrm>
        </p:spPr>
        <p:txBody>
          <a:bodyPr/>
          <a:lstStyle/>
          <a:p>
            <a:pPr algn="l"/>
            <a:r>
              <a:rPr lang="sr-Latn-CS" dirty="0" smtClean="0"/>
              <a:t>Princip superpozicije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914400"/>
            <a:ext cx="8229600" cy="3505200"/>
          </a:xfrm>
        </p:spPr>
        <p:txBody>
          <a:bodyPr>
            <a:normAutofit/>
          </a:bodyPr>
          <a:lstStyle/>
          <a:p>
            <a:r>
              <a:rPr lang="sr-Latn-CS" dirty="0" smtClean="0"/>
              <a:t>Kada se kroz neku sredinu prostiru dva ili više talasa, rezultujuće pomeranje delića sredine (rezultujućeg talasa) u bilo kojoj tački jednako je zbiru pomeranja koje izazivaju pojedinačni talasi</a:t>
            </a:r>
          </a:p>
          <a:p>
            <a:r>
              <a:rPr lang="sr-Latn-CS" dirty="0" smtClean="0"/>
              <a:t>Svaki talas se prostire nezavisno od drugih talasa (kao da oni i ne postoje</a:t>
            </a:r>
            <a:r>
              <a:rPr lang="sr-Latn-CS" dirty="0" smtClean="0"/>
              <a:t>)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200400"/>
            <a:ext cx="4419600" cy="3312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663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685800"/>
            <a:ext cx="8229600" cy="6019800"/>
          </a:xfrm>
        </p:spPr>
        <p:txBody>
          <a:bodyPr>
            <a:normAutofit fontScale="92500" lnSpcReduction="10000"/>
          </a:bodyPr>
          <a:lstStyle/>
          <a:p>
            <a:r>
              <a:rPr lang="sr-Latn-CS" sz="2400" dirty="0" smtClean="0"/>
              <a:t>Posle međusobnog susreta ( istovremenog prolaska kroz istu oblast)  talasi nastavljaju  da se šire u prvobitnom pravcu nepromenjenog oblika i veličine</a:t>
            </a:r>
          </a:p>
          <a:p>
            <a:endParaRPr lang="sr-Latn-CS" sz="2400" dirty="0"/>
          </a:p>
          <a:p>
            <a:endParaRPr lang="sr-Latn-CS" sz="2400" dirty="0" smtClean="0"/>
          </a:p>
          <a:p>
            <a:endParaRPr lang="sr-Latn-CS" sz="2400" dirty="0"/>
          </a:p>
          <a:p>
            <a:endParaRPr lang="sr-Latn-CS" sz="2400" dirty="0" smtClean="0"/>
          </a:p>
          <a:p>
            <a:endParaRPr lang="sr-Latn-CS" sz="2400" dirty="0"/>
          </a:p>
          <a:p>
            <a:endParaRPr lang="sr-Latn-CS" sz="2400" dirty="0" smtClean="0"/>
          </a:p>
          <a:p>
            <a:endParaRPr lang="sr-Latn-CS" sz="2400" dirty="0"/>
          </a:p>
          <a:p>
            <a:endParaRPr lang="sr-Latn-CS" sz="2400" dirty="0" smtClean="0"/>
          </a:p>
          <a:p>
            <a:endParaRPr lang="sr-Latn-CS" sz="2400" dirty="0"/>
          </a:p>
          <a:p>
            <a:r>
              <a:rPr lang="sr-Latn-CS" sz="2400" dirty="0" smtClean="0"/>
              <a:t>Princip superpozicije važi i za transverzalne i longitudalne talase, bez obzira na prirodu zvuka (zvučni talasi, radio talasi, svetlosni talasi iz običnih izvora), pod uslovom da amplitude nisu suviše velike (laseri</a:t>
            </a:r>
            <a:r>
              <a:rPr lang="sr-Latn-CS" sz="2400" dirty="0" smtClean="0"/>
              <a:t>)</a:t>
            </a:r>
            <a:endParaRPr lang="sr-Latn-CS" sz="2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649" y="1752600"/>
            <a:ext cx="1924260" cy="3028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124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dirty="0" smtClean="0"/>
              <a:t>Progresivni i stojeći talasi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2081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024744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sr-Latn-CS" dirty="0" smtClean="0"/>
              <a:t>Progresivni talasi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r>
              <a:rPr lang="sr-Latn-CS" dirty="0" smtClean="0"/>
              <a:t>Progresivni talasi su oni talasi kod kojih se prenošenje energije vrši sa čestice na česticu ( teorijski do beskonačnosti</a:t>
            </a:r>
            <a:r>
              <a:rPr lang="sr-Latn-CS" dirty="0" smtClean="0"/>
              <a:t>)</a:t>
            </a:r>
            <a:endParaRPr lang="sr-Latn-CS" dirty="0" smtClean="0"/>
          </a:p>
          <a:p>
            <a:r>
              <a:rPr lang="sr-Latn-CS" dirty="0" smtClean="0"/>
              <a:t>Sve čestice sredine do kojih dospeva talas osciluju sa istim amplitudama, ali te amplitude dostižu u različitim trenucima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182460"/>
            <a:ext cx="5791200" cy="3542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9119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6512511" cy="1143000"/>
          </a:xfrm>
        </p:spPr>
        <p:txBody>
          <a:bodyPr/>
          <a:lstStyle/>
          <a:p>
            <a:pPr algn="ctr"/>
            <a:r>
              <a:rPr lang="sr-Latn-CS" dirty="0" smtClean="0"/>
              <a:t>Stojeći talasi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990600"/>
            <a:ext cx="8382000" cy="5410200"/>
          </a:xfrm>
        </p:spPr>
        <p:txBody>
          <a:bodyPr>
            <a:noAutofit/>
          </a:bodyPr>
          <a:lstStyle/>
          <a:p>
            <a:r>
              <a:rPr lang="sr-Latn-CS" sz="2400" dirty="0"/>
              <a:t>Stojeći talas je rezonantna pojava i može se javiti kod svih vrsta talasa bez obzira na njihovu vrstu i prirodu</a:t>
            </a:r>
          </a:p>
          <a:p>
            <a:r>
              <a:rPr lang="sr-Latn-CS" sz="2400" dirty="0" smtClean="0"/>
              <a:t>Stojeći talasi nastaju superpozicijom dva linijska talasa (linijski tala-talas koji se prostire duž jednog pravca) istih amplituda i frekvencija, koji se prostiru u suprotnom </a:t>
            </a:r>
            <a:r>
              <a:rPr lang="sr-Latn-CS" sz="2400" dirty="0" smtClean="0"/>
              <a:t>pravcu</a:t>
            </a:r>
            <a:endParaRPr lang="sr-Latn-CS" sz="2400" dirty="0"/>
          </a:p>
          <a:p>
            <a:r>
              <a:rPr lang="sr-Latn-CS" sz="2400" dirty="0" smtClean="0"/>
              <a:t>Ako se zanemare gubici energije,dobijaju se dva talasa ( upadni i reflektvini ) koj se kreću jedan drugom u susret istim brzinama, ali suprotnih faza. Talasi imaju iste amplitude i frekvencije</a:t>
            </a:r>
          </a:p>
          <a:p>
            <a:r>
              <a:rPr lang="sr-Latn-CS" sz="2400" dirty="0" smtClean="0"/>
              <a:t>Najmanja frekvencija se naziva osnavna frekvencija i njoj odgovara prvi stojeći talas – prvi harmonik. Ostale frekvencije su umnošci osnovne i njima odgovaraju viši harmonici</a:t>
            </a:r>
          </a:p>
        </p:txBody>
      </p:sp>
    </p:spTree>
    <p:extLst>
      <p:ext uri="{BB962C8B-B14F-4D97-AF65-F5344CB8AC3E}">
        <p14:creationId xmlns:p14="http://schemas.microsoft.com/office/powerpoint/2010/main" val="1381107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685800"/>
            <a:ext cx="6400800" cy="5715000"/>
          </a:xfrm>
        </p:spPr>
        <p:txBody>
          <a:bodyPr>
            <a:normAutofit/>
          </a:bodyPr>
          <a:lstStyle/>
          <a:p>
            <a:r>
              <a:rPr lang="sr-Latn-CS" sz="2400" dirty="0" smtClean="0"/>
              <a:t>Stojeći talas je dobio ime što postoje čestice koje ne osciluju (čvorovi) i čestice koje osciluju sa najvećom amplitudom (trbusi)  stojećeg talasa.</a:t>
            </a:r>
          </a:p>
          <a:p>
            <a:endParaRPr lang="sr-Latn-CS" dirty="0"/>
          </a:p>
          <a:p>
            <a:pPr marL="45720" indent="0">
              <a:buNone/>
            </a:pPr>
            <a:endParaRPr lang="sr-Latn-CS" dirty="0" smtClean="0"/>
          </a:p>
          <a:p>
            <a:pPr marL="45720" indent="0">
              <a:buNone/>
            </a:pPr>
            <a:endParaRPr lang="sr-Latn-CS" dirty="0"/>
          </a:p>
          <a:p>
            <a:pPr marL="45720" indent="0">
              <a:buNone/>
            </a:pPr>
            <a:endParaRPr lang="sr-Latn-CS" dirty="0" smtClean="0"/>
          </a:p>
          <a:p>
            <a:pPr marL="45720" indent="0">
              <a:buNone/>
            </a:pPr>
            <a:endParaRPr lang="sr-Latn-CS" dirty="0"/>
          </a:p>
          <a:p>
            <a:pPr marL="45720" indent="0">
              <a:buNone/>
            </a:pPr>
            <a:endParaRPr lang="sr-Latn-CS" dirty="0" smtClean="0"/>
          </a:p>
          <a:p>
            <a:pPr marL="45720" indent="0">
              <a:buNone/>
            </a:pPr>
            <a:endParaRPr lang="sr-Latn-CS" dirty="0" smtClean="0"/>
          </a:p>
          <a:p>
            <a:r>
              <a:rPr lang="sr-Latn-CS" sz="2800" dirty="0" smtClean="0"/>
              <a:t>Rastojanje </a:t>
            </a:r>
            <a:r>
              <a:rPr lang="sr-Latn-CS" sz="2800" dirty="0"/>
              <a:t>između dva čvora ili trbuha </a:t>
            </a:r>
            <a:r>
              <a:rPr lang="sr-Latn-CS" sz="2800" dirty="0" smtClean="0"/>
              <a:t>je </a:t>
            </a:r>
            <a:r>
              <a:rPr lang="el-GR" sz="2800" dirty="0" smtClean="0"/>
              <a:t>λ</a:t>
            </a:r>
            <a:r>
              <a:rPr lang="sr-Latn-CS" sz="2800" dirty="0" smtClean="0"/>
              <a:t>/2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69733"/>
            <a:ext cx="6201927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226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 sz="3200" dirty="0" smtClean="0"/>
              <a:t>Progresivni talas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143000" y="1371600"/>
            <a:ext cx="3346704" cy="5229073"/>
          </a:xfrm>
        </p:spPr>
        <p:txBody>
          <a:bodyPr>
            <a:normAutofit/>
          </a:bodyPr>
          <a:lstStyle/>
          <a:p>
            <a:r>
              <a:rPr lang="sr-Latn-CS" sz="2800" dirty="0" smtClean="0"/>
              <a:t>Nastaje u neograničenoj sredini</a:t>
            </a:r>
          </a:p>
          <a:p>
            <a:r>
              <a:rPr lang="sr-Latn-CS" sz="2800" dirty="0" smtClean="0"/>
              <a:t>Nastaje na bilo kojoj frekvenciji</a:t>
            </a:r>
          </a:p>
          <a:p>
            <a:r>
              <a:rPr lang="sr-Latn-CS" sz="2800" dirty="0" smtClean="0"/>
              <a:t>Prenosi energiju</a:t>
            </a:r>
          </a:p>
          <a:p>
            <a:r>
              <a:rPr lang="sr-Latn-CS" sz="2800" dirty="0" smtClean="0"/>
              <a:t>Sve čestice osciluju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r-Latn-CS" sz="3200" dirty="0" smtClean="0"/>
              <a:t>Stojeći talas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sr-Latn-CS" sz="2800" dirty="0" smtClean="0"/>
              <a:t>Nastaje u ograničenoj sredini</a:t>
            </a:r>
          </a:p>
          <a:p>
            <a:r>
              <a:rPr lang="sr-Latn-CS" sz="2800" dirty="0" smtClean="0"/>
              <a:t>Nastaje na određenoj frekvenciji</a:t>
            </a:r>
          </a:p>
          <a:p>
            <a:r>
              <a:rPr lang="sr-Latn-CS" sz="2800" dirty="0" smtClean="0"/>
              <a:t>Ne prenosi energiju</a:t>
            </a:r>
          </a:p>
          <a:p>
            <a:r>
              <a:rPr lang="sr-Latn-CS" sz="2800" dirty="0" smtClean="0"/>
              <a:t>Samo neke čestice osciluju</a:t>
            </a:r>
            <a:endParaRPr lang="en-US" sz="28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295400" y="0"/>
            <a:ext cx="6512511" cy="1143000"/>
          </a:xfrm>
        </p:spPr>
        <p:txBody>
          <a:bodyPr/>
          <a:lstStyle/>
          <a:p>
            <a:r>
              <a:rPr lang="sr-Latn-CS" dirty="0" smtClean="0"/>
              <a:t>Razlika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060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620</TotalTime>
  <Words>433</Words>
  <Application>Microsoft Office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Slipstream</vt:lpstr>
      <vt:lpstr>Superpozicija talasa</vt:lpstr>
      <vt:lpstr>PowerPoint Presentation</vt:lpstr>
      <vt:lpstr>Princip superpozicije</vt:lpstr>
      <vt:lpstr>PowerPoint Presentation</vt:lpstr>
      <vt:lpstr>Progresivni i stojeći talasi</vt:lpstr>
      <vt:lpstr>Progresivni talasi</vt:lpstr>
      <vt:lpstr>Stojeći talasi</vt:lpstr>
      <vt:lpstr>PowerPoint Presentation</vt:lpstr>
      <vt:lpstr>Razlika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Serdar</dc:creator>
  <cp:lastModifiedBy>Serdar</cp:lastModifiedBy>
  <cp:revision>26</cp:revision>
  <dcterms:created xsi:type="dcterms:W3CDTF">2018-05-02T06:28:27Z</dcterms:created>
  <dcterms:modified xsi:type="dcterms:W3CDTF">2018-05-02T17:01:53Z</dcterms:modified>
</cp:coreProperties>
</file>