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DE91783-FF37-4BED-8161-4A6BF01853DD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524FAE0-3D4B-479E-9D54-E1B5356B826F}" type="datetimeFigureOut">
              <a:rPr lang="sr-Latn-RS" smtClean="0"/>
              <a:t>5.5.2018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ribd.com/doc/63644835/1-TALASNO-KRETANJE" TargetMode="External"/><Relationship Id="rId7" Type="http://schemas.openxmlformats.org/officeDocument/2006/relationships/hyperlink" Target="http://loodafizika.blogger.ba/arhiva/2010/01/30/2421628" TargetMode="External"/><Relationship Id="rId2" Type="http://schemas.openxmlformats.org/officeDocument/2006/relationships/hyperlink" Target="http://www.znrfak.ni.ac.rs/SERBIAN/010-STUDIJE/OAS-4-1/I%20GODINA/PREDMETI/106-FIZIKA/PREDAVANJA/10.%20Talasno%20kretanj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zis.rs/%D0%B3%D0%B8%D0%BC%D0%BD%D0%B0%D0%B7%D0%B8%D1%98%D0%B0/iii-%D1%80%D0%B0%D0%B7%D1%80%D0%B5%D0%B4/%D0%BC%D0%B5%D1%85%D0%B0%D0%BD%D0%B8%D1%87%D0%BA%D0%B8-%D1%82%D0%B0%D0%BB%D0%B0%D1%81%D0%B8/jednacina-talasa/" TargetMode="External"/><Relationship Id="rId5" Type="http://schemas.openxmlformats.org/officeDocument/2006/relationships/hyperlink" Target="http://fizis.rs/%D0%B3%D0%B8%D0%BC%D0%BD%D0%B0%D0%B7%D0%B8%D1%98%D0%B0/iii-%D1%80%D0%B0%D0%B7%D1%80%D0%B5%D0%B4/%D0%BC%D0%B5%D1%85%D0%B0%D0%BD%D0%B8%D1%87%D0%BA%D0%B8-%D1%82%D0%B0%D0%BB%D0%B0%D1%81%D0%B8/talasno-kretanje/" TargetMode="External"/><Relationship Id="rId4" Type="http://schemas.openxmlformats.org/officeDocument/2006/relationships/hyperlink" Target="https://kluszeljka.weebly.com/talasno-kretanj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Talasno kretanje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Jovana Krtinić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10717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58102"/>
            <a:ext cx="7620000" cy="6480720"/>
          </a:xfrm>
        </p:spPr>
        <p:txBody>
          <a:bodyPr>
            <a:normAutofit/>
          </a:bodyPr>
          <a:lstStyle/>
          <a:p>
            <a:r>
              <a:rPr lang="sr-Latn-RS" sz="2800" dirty="0"/>
              <a:t>Proces prenošenja oscilatornog kretanja sa jedne na drugu česticu elastične sredine naziva se talasno kretanje, </a:t>
            </a:r>
            <a:r>
              <a:rPr lang="sr-Latn-RS" sz="2800" dirty="0" smtClean="0"/>
              <a:t>odnosno </a:t>
            </a:r>
            <a:r>
              <a:rPr lang="sr-Latn-RS" sz="2800" dirty="0"/>
              <a:t>talas</a:t>
            </a:r>
            <a:r>
              <a:rPr lang="sr-Latn-RS" sz="2800" dirty="0" smtClean="0"/>
              <a:t>.</a:t>
            </a:r>
          </a:p>
          <a:p>
            <a:r>
              <a:rPr lang="pl-PL" sz="2800" dirty="0" smtClean="0"/>
              <a:t>Izvor talasa je mesto </a:t>
            </a:r>
            <a:r>
              <a:rPr lang="pl-PL" sz="2800" dirty="0"/>
              <a:t>u kome započinje talasno </a:t>
            </a:r>
            <a:r>
              <a:rPr lang="pl-PL" sz="2800" dirty="0" smtClean="0"/>
              <a:t>kretanje</a:t>
            </a:r>
            <a:r>
              <a:rPr lang="en-US" sz="2800" dirty="0" smtClean="0"/>
              <a:t>.</a:t>
            </a:r>
            <a:endParaRPr lang="pl-PL" sz="2800" dirty="0" smtClean="0"/>
          </a:p>
          <a:p>
            <a:r>
              <a:rPr lang="en-US" sz="2800" dirty="0" err="1" smtClean="0"/>
              <a:t>Talasni</a:t>
            </a:r>
            <a:r>
              <a:rPr lang="en-US" sz="2800" dirty="0" smtClean="0"/>
              <a:t> front </a:t>
            </a:r>
            <a:r>
              <a:rPr lang="en-US" sz="2800" dirty="0" err="1" smtClean="0"/>
              <a:t>obuhvata</a:t>
            </a:r>
            <a:r>
              <a:rPr lang="en-US" sz="2800" dirty="0" smtClean="0"/>
              <a:t> </a:t>
            </a:r>
            <a:r>
              <a:rPr lang="en-US" sz="2800" dirty="0" err="1" smtClean="0"/>
              <a:t>sve</a:t>
            </a:r>
            <a:r>
              <a:rPr lang="en-US" sz="2800" dirty="0" smtClean="0"/>
              <a:t> </a:t>
            </a:r>
            <a:r>
              <a:rPr lang="en-US" sz="2800" dirty="0" err="1" smtClean="0"/>
              <a:t>cestice</a:t>
            </a:r>
            <a:r>
              <a:rPr lang="en-US" sz="2800" dirty="0" smtClean="0"/>
              <a:t> </a:t>
            </a:r>
            <a:r>
              <a:rPr lang="en-US" sz="2800" dirty="0" err="1" smtClean="0"/>
              <a:t>koje</a:t>
            </a:r>
            <a:r>
              <a:rPr lang="en-US" sz="2800" dirty="0" smtClean="0"/>
              <a:t> </a:t>
            </a:r>
            <a:r>
              <a:rPr lang="en-US" sz="2800" dirty="0" err="1" smtClean="0"/>
              <a:t>osciluju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isti</a:t>
            </a:r>
            <a:r>
              <a:rPr lang="en-US" sz="2800" dirty="0" smtClean="0"/>
              <a:t> </a:t>
            </a:r>
            <a:r>
              <a:rPr lang="en-US" sz="2800" dirty="0" err="1" smtClean="0"/>
              <a:t>nacin</a:t>
            </a:r>
            <a:r>
              <a:rPr lang="en-US" sz="2800" dirty="0" smtClean="0"/>
              <a:t>.</a:t>
            </a:r>
            <a:r>
              <a:rPr lang="sr-Latn-RS" sz="2800" dirty="0" smtClean="0"/>
              <a:t> </a:t>
            </a:r>
            <a:r>
              <a:rPr lang="sr-Latn-RS" sz="2800" dirty="0" smtClean="0"/>
              <a:t>(kad bacimo kamencic u vodu</a:t>
            </a:r>
            <a:r>
              <a:rPr lang="sr-Latn-RS" sz="2800" dirty="0" smtClean="0"/>
              <a:t>)</a:t>
            </a:r>
            <a:endParaRPr lang="en-US" sz="2800" dirty="0" smtClean="0"/>
          </a:p>
          <a:p>
            <a:r>
              <a:rPr lang="en-US" sz="2800" dirty="0" err="1" smtClean="0"/>
              <a:t>Prema</a:t>
            </a:r>
            <a:r>
              <a:rPr lang="en-US" sz="2800" dirty="0" smtClean="0"/>
              <a:t> </a:t>
            </a:r>
            <a:r>
              <a:rPr lang="en-US" sz="2800" dirty="0" err="1" smtClean="0"/>
              <a:t>obliku</a:t>
            </a:r>
            <a:r>
              <a:rPr lang="en-US" sz="2800" dirty="0" smtClean="0"/>
              <a:t> </a:t>
            </a:r>
            <a:r>
              <a:rPr lang="en-US" sz="2800" dirty="0" err="1" smtClean="0"/>
              <a:t>talas</a:t>
            </a:r>
            <a:r>
              <a:rPr lang="en-US" sz="2800" dirty="0" smtClean="0"/>
              <a:t> </a:t>
            </a:r>
            <a:r>
              <a:rPr lang="en-US" sz="2800" dirty="0" err="1" smtClean="0"/>
              <a:t>moze</a:t>
            </a:r>
            <a:r>
              <a:rPr lang="en-US" sz="2800" dirty="0" smtClean="0"/>
              <a:t> </a:t>
            </a:r>
            <a:r>
              <a:rPr lang="en-US" sz="2800" dirty="0" err="1" smtClean="0"/>
              <a:t>biti</a:t>
            </a:r>
            <a:r>
              <a:rPr lang="en-US" sz="2800" dirty="0" smtClean="0"/>
              <a:t>:</a:t>
            </a:r>
            <a:r>
              <a:rPr lang="en-US" sz="2800" dirty="0"/>
              <a:t> </a:t>
            </a:r>
            <a:r>
              <a:rPr lang="en-US" sz="2800" dirty="0" err="1" smtClean="0"/>
              <a:t>sferni</a:t>
            </a:r>
            <a:r>
              <a:rPr lang="en-US" sz="2800" dirty="0" smtClean="0"/>
              <a:t> I </a:t>
            </a:r>
            <a:r>
              <a:rPr lang="en-US" sz="2800" dirty="0" err="1" smtClean="0"/>
              <a:t>ravni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2132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7620000" cy="4800600"/>
          </a:xfrm>
        </p:spPr>
        <p:txBody>
          <a:bodyPr/>
          <a:lstStyle/>
          <a:p>
            <a:r>
              <a:rPr lang="sr-Latn-RS" sz="2800" dirty="0" smtClean="0"/>
              <a:t>Talasi </a:t>
            </a:r>
            <a:r>
              <a:rPr lang="sr-Latn-RS" sz="2800" dirty="0"/>
              <a:t>mogu </a:t>
            </a:r>
            <a:r>
              <a:rPr lang="sr-Latn-RS" sz="2800" dirty="0" smtClean="0"/>
              <a:t>biti:</a:t>
            </a:r>
            <a:br>
              <a:rPr lang="sr-Latn-RS" sz="2800" dirty="0" smtClean="0"/>
            </a:br>
            <a:r>
              <a:rPr lang="sr-Latn-RS" sz="2800" dirty="0" smtClean="0"/>
              <a:t>1)Poprečni </a:t>
            </a:r>
            <a:r>
              <a:rPr lang="sr-Latn-RS" sz="2800" dirty="0"/>
              <a:t>(transverzalni) talasi: kada čestice sredine osciluju normalno na pravac prostiranja </a:t>
            </a:r>
            <a:r>
              <a:rPr lang="sr-Latn-RS" sz="2800" dirty="0" smtClean="0"/>
              <a:t>talasa.</a:t>
            </a:r>
            <a:br>
              <a:rPr lang="sr-Latn-RS" sz="2800" dirty="0" smtClean="0"/>
            </a:br>
            <a:r>
              <a:rPr lang="sr-Latn-RS" sz="2800" dirty="0" smtClean="0"/>
              <a:t>2)Uzdužni </a:t>
            </a:r>
            <a:r>
              <a:rPr lang="sr-Latn-RS" sz="2800" dirty="0"/>
              <a:t>(longitudinalni) talasi: kada čestice sredine osciluju u pravcu prostiranja talasa</a:t>
            </a:r>
            <a:r>
              <a:rPr lang="sr-Latn-RS" sz="2800" dirty="0" smtClean="0"/>
              <a:t>.</a:t>
            </a:r>
          </a:p>
          <a:p>
            <a:pPr marL="114300" indent="0">
              <a:buNone/>
            </a:pPr>
            <a:endParaRPr lang="sr-Latn-RS" sz="2800" dirty="0"/>
          </a:p>
          <a:p>
            <a:endParaRPr lang="sr-Latn-R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237584"/>
            <a:ext cx="2773680" cy="1554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088129"/>
            <a:ext cx="2261616" cy="1706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996952"/>
            <a:ext cx="4997202" cy="199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225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14" y="188640"/>
            <a:ext cx="7620000" cy="6408712"/>
          </a:xfrm>
        </p:spPr>
        <p:txBody>
          <a:bodyPr>
            <a:normAutofit/>
          </a:bodyPr>
          <a:lstStyle/>
          <a:p>
            <a:r>
              <a:rPr lang="vi-VN" sz="2400" dirty="0"/>
              <a:t>Rastojanje do kojeg se oscilovanje prenese kroz sredinu za vreme od jednog perioda oscilovanja naziva se talasna dužina(</a:t>
            </a:r>
            <a:r>
              <a:rPr lang="el-GR" sz="2400" dirty="0"/>
              <a:t>λ).</a:t>
            </a:r>
          </a:p>
          <a:p>
            <a:endParaRPr lang="el-GR" sz="2400" dirty="0"/>
          </a:p>
          <a:p>
            <a:r>
              <a:rPr lang="vi-VN" sz="2400" dirty="0"/>
              <a:t>talasna </a:t>
            </a:r>
            <a:r>
              <a:rPr lang="vi-VN" sz="2400" dirty="0" smtClean="0"/>
              <a:t>dužina</a:t>
            </a:r>
            <a:r>
              <a:rPr lang="el-GR" sz="2400" dirty="0" smtClean="0"/>
              <a:t> </a:t>
            </a:r>
            <a:r>
              <a:rPr lang="el-GR" sz="2400" dirty="0"/>
              <a:t>- </a:t>
            </a:r>
            <a:r>
              <a:rPr lang="vi-VN" sz="2400" dirty="0"/>
              <a:t>rastojanje </a:t>
            </a:r>
            <a:r>
              <a:rPr lang="vi-VN" sz="2400" dirty="0" smtClean="0"/>
              <a:t>između </a:t>
            </a:r>
            <a:r>
              <a:rPr lang="vi-VN" sz="2400" dirty="0"/>
              <a:t>dve </a:t>
            </a:r>
            <a:r>
              <a:rPr lang="en-US" sz="2400" dirty="0" err="1" smtClean="0"/>
              <a:t>najbli</a:t>
            </a:r>
            <a:r>
              <a:rPr lang="sr-Latn-RS" sz="2400" dirty="0" smtClean="0"/>
              <a:t>že</a:t>
            </a:r>
            <a:r>
              <a:rPr lang="vi-VN" sz="2400" dirty="0" smtClean="0"/>
              <a:t> </a:t>
            </a:r>
            <a:r>
              <a:rPr lang="vi-VN" sz="2400" dirty="0"/>
              <a:t>čestice </a:t>
            </a:r>
            <a:r>
              <a:rPr lang="vi-VN" sz="2400" dirty="0" smtClean="0"/>
              <a:t>u</a:t>
            </a:r>
            <a:r>
              <a:rPr lang="en-US" sz="2400" dirty="0" smtClean="0"/>
              <a:t> </a:t>
            </a:r>
            <a:r>
              <a:rPr lang="vi-VN" sz="2400" dirty="0" smtClean="0"/>
              <a:t>istoj </a:t>
            </a:r>
            <a:r>
              <a:rPr lang="vi-VN" sz="2400" dirty="0"/>
              <a:t>fazi duž pravca prostiranja talasa.</a:t>
            </a:r>
            <a:endParaRPr lang="sr-Latn-RS" sz="2400" dirty="0" smtClean="0"/>
          </a:p>
          <a:p>
            <a:endParaRPr lang="sr-Latn-RS" sz="2400" dirty="0"/>
          </a:p>
          <a:p>
            <a:endParaRPr lang="sr-Latn-RS" sz="2400" dirty="0" smtClean="0"/>
          </a:p>
          <a:p>
            <a:endParaRPr lang="sr-Latn-RS" sz="2400" dirty="0"/>
          </a:p>
          <a:p>
            <a:endParaRPr lang="sr-Latn-RS" sz="2400" dirty="0" smtClean="0"/>
          </a:p>
          <a:p>
            <a:r>
              <a:rPr lang="vi-VN" sz="2400" dirty="0"/>
              <a:t>Brzina talasa brojno je jednaka količniku talasne dužine i perioda talasa, ili proizvodu talasne dužine i frekvencije talasa.</a:t>
            </a:r>
          </a:p>
          <a:p>
            <a:pPr marL="114300" indent="0">
              <a:buNone/>
            </a:pPr>
            <a:r>
              <a:rPr lang="sr-Latn-R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F</a:t>
            </a:r>
            <a:r>
              <a:rPr lang="sr-Latn-RS" sz="2400" dirty="0" smtClean="0"/>
              <a:t>rekvencija </a:t>
            </a:r>
            <a:r>
              <a:rPr lang="el-GR" sz="2400" dirty="0"/>
              <a:t>ν - </a:t>
            </a:r>
            <a:r>
              <a:rPr lang="sr-Latn-RS" sz="2400" dirty="0"/>
              <a:t>broj oscilacija u jednoj </a:t>
            </a:r>
            <a:r>
              <a:rPr lang="sr-Latn-RS" sz="2400" dirty="0" smtClean="0"/>
              <a:t>sekundi</a:t>
            </a:r>
            <a:endParaRPr lang="sr-Latn-R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70" y="2566533"/>
            <a:ext cx="2808535" cy="129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440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40"/>
            <a:ext cx="7620000" cy="6480720"/>
          </a:xfrm>
        </p:spPr>
        <p:txBody>
          <a:bodyPr>
            <a:normAutofit fontScale="25000" lnSpcReduction="20000"/>
          </a:bodyPr>
          <a:lstStyle/>
          <a:p>
            <a:r>
              <a:rPr lang="sr-Latn-RS" sz="11100" dirty="0"/>
              <a:t>Talasi se dele na</a:t>
            </a:r>
            <a:r>
              <a:rPr lang="sr-Latn-RS" sz="11100" dirty="0" smtClean="0"/>
              <a:t>:</a:t>
            </a:r>
          </a:p>
          <a:p>
            <a:pPr marL="114300" indent="0">
              <a:buNone/>
            </a:pPr>
            <a:r>
              <a:rPr lang="sr-Latn-RS" sz="11100" dirty="0"/>
              <a:t/>
            </a:r>
            <a:br>
              <a:rPr lang="sr-Latn-RS" sz="11100" dirty="0"/>
            </a:br>
            <a:r>
              <a:rPr lang="sr-Latn-RS" sz="11100" dirty="0" smtClean="0"/>
              <a:t>   1</a:t>
            </a:r>
            <a:r>
              <a:rPr lang="sr-Latn-RS" sz="11100" dirty="0"/>
              <a:t>) </a:t>
            </a:r>
            <a:r>
              <a:rPr lang="sr-Latn-RS" sz="11100" dirty="0" smtClean="0"/>
              <a:t>Mehanički talasi </a:t>
            </a:r>
            <a:r>
              <a:rPr lang="sr-Latn-RS" sz="11100" dirty="0"/>
              <a:t>(talasi na </a:t>
            </a:r>
            <a:r>
              <a:rPr lang="sr-Latn-RS" sz="11100" dirty="0" smtClean="0"/>
              <a:t>vodi,zvučni </a:t>
            </a:r>
            <a:r>
              <a:rPr lang="sr-Latn-RS" sz="11100" dirty="0"/>
              <a:t>talasi) </a:t>
            </a:r>
            <a:r>
              <a:rPr lang="sr-Latn-RS" sz="11100" dirty="0" smtClean="0"/>
              <a:t>elastične osobine </a:t>
            </a:r>
            <a:r>
              <a:rPr lang="sr-Latn-RS" sz="11100" dirty="0"/>
              <a:t>sredine </a:t>
            </a:r>
            <a:r>
              <a:rPr lang="sr-Latn-RS" sz="11100" dirty="0" smtClean="0"/>
              <a:t>omogućavaju </a:t>
            </a:r>
            <a:r>
              <a:rPr lang="sr-Latn-RS" sz="11100" dirty="0"/>
              <a:t>prenos deformacije kroz </a:t>
            </a:r>
            <a:r>
              <a:rPr lang="sr-Latn-RS" sz="11100" dirty="0" smtClean="0"/>
              <a:t>prostor (</a:t>
            </a:r>
            <a:r>
              <a:rPr lang="sr-Latn-RS" sz="11100" dirty="0" smtClean="0"/>
              <a:t>transve</a:t>
            </a:r>
            <a:r>
              <a:rPr lang="en-US" sz="11100" dirty="0" smtClean="0"/>
              <a:t>z</a:t>
            </a:r>
            <a:r>
              <a:rPr lang="sr-Latn-RS" sz="11100" dirty="0" smtClean="0"/>
              <a:t>alni</a:t>
            </a:r>
            <a:r>
              <a:rPr lang="sr-Latn-RS" sz="11100" dirty="0" smtClean="0"/>
              <a:t>, longitudialni</a:t>
            </a:r>
            <a:r>
              <a:rPr lang="sr-Latn-RS" sz="11100" dirty="0" smtClean="0"/>
              <a:t>)</a:t>
            </a:r>
            <a:endParaRPr lang="en-US" sz="11100" dirty="0" smtClean="0"/>
          </a:p>
          <a:p>
            <a:pPr marL="114300" indent="0">
              <a:buNone/>
            </a:pPr>
            <a:r>
              <a:rPr lang="en-US" sz="11100" dirty="0"/>
              <a:t> </a:t>
            </a:r>
            <a:r>
              <a:rPr lang="en-US" sz="11100" dirty="0" smtClean="0"/>
              <a:t>  -</a:t>
            </a:r>
            <a:r>
              <a:rPr lang="sr-Latn-RS" sz="11100" dirty="0" smtClean="0"/>
              <a:t>Mehanicki talas je proces prenosenja oscilanog kretanja sa cestice na susednu</a:t>
            </a:r>
          </a:p>
          <a:p>
            <a:pPr marL="114300" indent="0">
              <a:buNone/>
            </a:pPr>
            <a:r>
              <a:rPr lang="sr-Latn-RS" sz="11100" dirty="0" smtClean="0"/>
              <a:t/>
            </a:r>
            <a:br>
              <a:rPr lang="sr-Latn-RS" sz="11100" dirty="0" smtClean="0"/>
            </a:br>
            <a:r>
              <a:rPr lang="en-US" sz="11100" dirty="0" smtClean="0"/>
              <a:t>   </a:t>
            </a:r>
            <a:r>
              <a:rPr lang="sr-Latn-RS" sz="11100" dirty="0" smtClean="0"/>
              <a:t>2</a:t>
            </a:r>
            <a:r>
              <a:rPr lang="sr-Latn-RS" sz="11100" dirty="0"/>
              <a:t>) Elektormagnetni talasi (vidljiva </a:t>
            </a:r>
            <a:r>
              <a:rPr lang="en-US" sz="11100" dirty="0" smtClean="0"/>
              <a:t>s</a:t>
            </a:r>
            <a:r>
              <a:rPr lang="sr-Latn-RS" sz="11100" dirty="0" smtClean="0"/>
              <a:t>vetlost</a:t>
            </a:r>
            <a:r>
              <a:rPr lang="en-US" sz="11100" dirty="0" smtClean="0"/>
              <a:t>,</a:t>
            </a:r>
            <a:r>
              <a:rPr lang="sr-Latn-RS" sz="11100" dirty="0" smtClean="0"/>
              <a:t> </a:t>
            </a:r>
            <a:r>
              <a:rPr lang="sr-Latn-RS" sz="11100" dirty="0"/>
              <a:t>radio talasi) </a:t>
            </a:r>
            <a:r>
              <a:rPr lang="sr-Latn-RS" sz="11100" dirty="0" smtClean="0"/>
              <a:t>za njihovo </a:t>
            </a:r>
            <a:r>
              <a:rPr lang="sr-Latn-RS" sz="11100" dirty="0"/>
              <a:t>prostiranje </a:t>
            </a:r>
            <a:r>
              <a:rPr lang="sr-Latn-RS" sz="11100" dirty="0" smtClean="0"/>
              <a:t>nije </a:t>
            </a:r>
            <a:r>
              <a:rPr lang="sr-Latn-RS" sz="11100" dirty="0"/>
              <a:t>neophodna materijalna </a:t>
            </a:r>
            <a:r>
              <a:rPr lang="sr-Latn-RS" sz="11100" dirty="0" smtClean="0"/>
              <a:t>sredina (transvezalni</a:t>
            </a:r>
            <a:r>
              <a:rPr lang="sr-Latn-RS" sz="11100" dirty="0" smtClean="0"/>
              <a:t>)</a:t>
            </a:r>
          </a:p>
          <a:p>
            <a:pPr marL="114300" indent="0">
              <a:buNone/>
            </a:pPr>
            <a:endParaRPr lang="sr-Latn-RS" sz="11100" dirty="0" smtClean="0"/>
          </a:p>
          <a:p>
            <a:r>
              <a:rPr lang="sr-Latn-RS" sz="11100" dirty="0"/>
              <a:t> Kod </a:t>
            </a:r>
            <a:r>
              <a:rPr lang="sr-Latn-RS" sz="11100" dirty="0" smtClean="0"/>
              <a:t>periodičnog </a:t>
            </a:r>
            <a:r>
              <a:rPr lang="sr-Latn-RS" sz="11100" dirty="0"/>
              <a:t>talasa </a:t>
            </a:r>
            <a:r>
              <a:rPr lang="sr-Latn-RS" sz="11100" dirty="0" smtClean="0"/>
              <a:t>kretanje čestice </a:t>
            </a:r>
            <a:r>
              <a:rPr lang="sr-Latn-RS" sz="11100" dirty="0"/>
              <a:t>sredine se </a:t>
            </a:r>
            <a:r>
              <a:rPr lang="sr-Latn-RS" sz="11100" dirty="0" smtClean="0"/>
              <a:t>periodično </a:t>
            </a:r>
            <a:r>
              <a:rPr lang="sr-Latn-RS" sz="11100" dirty="0"/>
              <a:t>ponavlja u vremenu. Najjednostavniji </a:t>
            </a:r>
            <a:r>
              <a:rPr lang="sr-Latn-RS" sz="11100" dirty="0" smtClean="0"/>
              <a:t>slučaj periodičnog </a:t>
            </a:r>
            <a:r>
              <a:rPr lang="sr-Latn-RS" sz="11100" dirty="0"/>
              <a:t>talasa je harmonijski talas</a:t>
            </a:r>
          </a:p>
          <a:p>
            <a:endParaRPr lang="en-US" sz="5500" dirty="0" smtClean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74115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r>
              <a:rPr lang="sr-Latn-RS" sz="2800" smtClean="0"/>
              <a:t>Prema</a:t>
            </a:r>
            <a:r>
              <a:rPr lang="en-US" sz="2800" smtClean="0"/>
              <a:t> </a:t>
            </a:r>
            <a:r>
              <a:rPr lang="en-US" sz="2800" dirty="0" err="1"/>
              <a:t>broju</a:t>
            </a:r>
            <a:r>
              <a:rPr lang="en-US" sz="2800" dirty="0"/>
              <a:t> </a:t>
            </a:r>
            <a:r>
              <a:rPr lang="en-US" sz="2800" dirty="0" err="1"/>
              <a:t>dimenzija</a:t>
            </a:r>
            <a:r>
              <a:rPr lang="en-US" sz="2800" dirty="0"/>
              <a:t> </a:t>
            </a:r>
            <a:r>
              <a:rPr lang="en-US" sz="2800" dirty="0" err="1"/>
              <a:t>kojima</a:t>
            </a:r>
            <a:r>
              <a:rPr lang="en-US" sz="2800" dirty="0"/>
              <a:t> se </a:t>
            </a:r>
            <a:r>
              <a:rPr lang="en-US" sz="2800" dirty="0" err="1"/>
              <a:t>šire</a:t>
            </a:r>
            <a:r>
              <a:rPr lang="en-US" sz="2800" dirty="0"/>
              <a:t>, </a:t>
            </a:r>
            <a:r>
              <a:rPr lang="en-US" sz="2800" dirty="0" err="1"/>
              <a:t>talasi</a:t>
            </a:r>
            <a:r>
              <a:rPr lang="en-US" sz="2800" dirty="0"/>
              <a:t> se dele </a:t>
            </a:r>
            <a:r>
              <a:rPr lang="en-US" sz="2800" dirty="0" err="1"/>
              <a:t>na</a:t>
            </a:r>
            <a:r>
              <a:rPr lang="en-US" sz="2800" dirty="0"/>
              <a:t>:</a:t>
            </a:r>
          </a:p>
          <a:p>
            <a:pPr marL="114300" indent="0">
              <a:buNone/>
            </a:pPr>
            <a:r>
              <a:rPr lang="en-US" sz="2800" dirty="0"/>
              <a:t>     - </a:t>
            </a:r>
            <a:r>
              <a:rPr lang="en-US" sz="2800" dirty="0" err="1"/>
              <a:t>jednodimenzionalne</a:t>
            </a:r>
            <a:r>
              <a:rPr lang="en-US" sz="2800" dirty="0"/>
              <a:t> (</a:t>
            </a:r>
            <a:r>
              <a:rPr lang="en-US" sz="2800" dirty="0" err="1"/>
              <a:t>linijske</a:t>
            </a:r>
            <a:r>
              <a:rPr lang="en-US" sz="2800" dirty="0"/>
              <a:t>) </a:t>
            </a:r>
            <a:r>
              <a:rPr lang="en-US" sz="2800" dirty="0" err="1" smtClean="0"/>
              <a:t>talase</a:t>
            </a:r>
            <a:endParaRPr lang="en-US" sz="2800" dirty="0"/>
          </a:p>
          <a:p>
            <a:pPr marL="114300" indent="0">
              <a:buNone/>
            </a:pPr>
            <a:r>
              <a:rPr lang="en-US" sz="2800" dirty="0"/>
              <a:t>     - </a:t>
            </a:r>
            <a:r>
              <a:rPr lang="en-US" sz="2800" dirty="0" err="1"/>
              <a:t>dvodimezionalne</a:t>
            </a:r>
            <a:r>
              <a:rPr lang="en-US" sz="2800" dirty="0"/>
              <a:t> (</a:t>
            </a:r>
            <a:r>
              <a:rPr lang="en-US" sz="2800" dirty="0" err="1"/>
              <a:t>površinske</a:t>
            </a:r>
            <a:r>
              <a:rPr lang="en-US" sz="2800" dirty="0"/>
              <a:t>) </a:t>
            </a:r>
            <a:r>
              <a:rPr lang="en-US" sz="2800" dirty="0" err="1" smtClean="0"/>
              <a:t>talase</a:t>
            </a:r>
            <a:endParaRPr lang="en-US" sz="2800" dirty="0"/>
          </a:p>
          <a:p>
            <a:pPr marL="114300" indent="0">
              <a:buNone/>
            </a:pPr>
            <a:r>
              <a:rPr lang="en-US" sz="2800" dirty="0"/>
              <a:t>     - </a:t>
            </a:r>
            <a:r>
              <a:rPr lang="en-US" sz="2800" dirty="0" err="1"/>
              <a:t>trodimenzionale</a:t>
            </a:r>
            <a:r>
              <a:rPr lang="en-US" sz="2800" dirty="0"/>
              <a:t> (</a:t>
            </a:r>
            <a:r>
              <a:rPr lang="en-US" sz="2800" dirty="0" err="1"/>
              <a:t>prostorne</a:t>
            </a:r>
            <a:r>
              <a:rPr lang="en-US" sz="2800" dirty="0"/>
              <a:t>) </a:t>
            </a:r>
            <a:r>
              <a:rPr lang="en-US" sz="2800" dirty="0" err="1"/>
              <a:t>talase</a:t>
            </a:r>
            <a:r>
              <a:rPr lang="en-US" sz="2800" dirty="0" smtClean="0"/>
              <a:t>.</a:t>
            </a:r>
          </a:p>
          <a:p>
            <a:r>
              <a:rPr lang="sr-Latn-RS" sz="2800" dirty="0" smtClean="0"/>
              <a:t>Interferencija </a:t>
            </a:r>
            <a:r>
              <a:rPr lang="sr-Latn-RS" sz="2800" dirty="0"/>
              <a:t>talasa.</a:t>
            </a:r>
          </a:p>
          <a:p>
            <a:pPr marL="11430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sr-Latn-RS" sz="2800" dirty="0" smtClean="0"/>
              <a:t>Slaganje </a:t>
            </a:r>
            <a:r>
              <a:rPr lang="sr-Latn-RS" sz="2800" dirty="0"/>
              <a:t>dva ili više talasa koji se istovremeno </a:t>
            </a:r>
            <a:r>
              <a:rPr lang="sr-Latn-RS" sz="2800" dirty="0" smtClean="0"/>
              <a:t>prostiru</a:t>
            </a:r>
            <a:r>
              <a:rPr lang="en-US" sz="2800" dirty="0" smtClean="0"/>
              <a:t> </a:t>
            </a:r>
            <a:r>
              <a:rPr lang="sr-Latn-RS" sz="2800" dirty="0" smtClean="0"/>
              <a:t>kroz </a:t>
            </a:r>
            <a:r>
              <a:rPr lang="sr-Latn-RS" sz="2800" dirty="0"/>
              <a:t>neku elastičnu </a:t>
            </a:r>
            <a:r>
              <a:rPr lang="sr-Latn-RS" sz="2800" dirty="0" smtClean="0"/>
              <a:t>sredinu.</a:t>
            </a:r>
            <a:r>
              <a:rPr lang="en-US" sz="2800" dirty="0" smtClean="0"/>
              <a:t> </a:t>
            </a:r>
            <a:r>
              <a:rPr lang="sr-Latn-RS" sz="2800" dirty="0" smtClean="0"/>
              <a:t>Čestice </a:t>
            </a:r>
            <a:r>
              <a:rPr lang="sr-Latn-RS" sz="2800" dirty="0"/>
              <a:t>elastične sredine osciluju i zbog jednog i </a:t>
            </a:r>
            <a:r>
              <a:rPr lang="sr-Latn-RS" sz="2800" dirty="0" smtClean="0"/>
              <a:t>zbog</a:t>
            </a:r>
            <a:r>
              <a:rPr lang="en-US" sz="2800" dirty="0" smtClean="0"/>
              <a:t> </a:t>
            </a:r>
            <a:r>
              <a:rPr lang="sr-Latn-RS" sz="2800" dirty="0" smtClean="0"/>
              <a:t>drugog talasa.</a:t>
            </a:r>
            <a:r>
              <a:rPr lang="en-US" sz="2800" dirty="0" smtClean="0"/>
              <a:t> </a:t>
            </a:r>
            <a:r>
              <a:rPr lang="sr-Latn-RS" sz="2800" dirty="0" smtClean="0"/>
              <a:t>Dolazi </a:t>
            </a:r>
            <a:r>
              <a:rPr lang="sr-Latn-RS" sz="2800" dirty="0"/>
              <a:t>do slaganja </a:t>
            </a:r>
            <a:r>
              <a:rPr lang="sr-Latn-RS" sz="2800" dirty="0" smtClean="0"/>
              <a:t>oscilacija</a:t>
            </a:r>
            <a:r>
              <a:rPr lang="en-US" sz="2800" dirty="0"/>
              <a:t>.</a:t>
            </a:r>
            <a:endParaRPr lang="sr-Latn-RS" sz="2800" dirty="0"/>
          </a:p>
          <a:p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157673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Jednačina talasa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800" dirty="0"/>
              <a:t>Talasna </a:t>
            </a:r>
            <a:r>
              <a:rPr lang="sr-Latn-RS" sz="2800" dirty="0" smtClean="0"/>
              <a:t>jednačina opisuje kako se </a:t>
            </a:r>
            <a:r>
              <a:rPr lang="sr-Latn-RS" sz="2800" dirty="0"/>
              <a:t>harmonijski </a:t>
            </a:r>
            <a:r>
              <a:rPr lang="sr-Latn-RS" sz="2800" dirty="0" smtClean="0"/>
              <a:t>talas </a:t>
            </a:r>
            <a:r>
              <a:rPr lang="sr-Latn-RS" sz="2800" dirty="0"/>
              <a:t>prostire kroz sredinu. </a:t>
            </a:r>
            <a:endParaRPr lang="sr-Latn-RS" sz="2800" dirty="0" smtClean="0"/>
          </a:p>
          <a:p>
            <a:r>
              <a:rPr lang="sr-Latn-RS" sz="2800" dirty="0" smtClean="0"/>
              <a:t>Jednačina </a:t>
            </a:r>
            <a:r>
              <a:rPr lang="sr-Latn-RS" sz="2800" dirty="0"/>
              <a:t>ima </a:t>
            </a:r>
            <a:r>
              <a:rPr lang="sr-Latn-RS" sz="2800" dirty="0" smtClean="0"/>
              <a:t>više </a:t>
            </a:r>
            <a:r>
              <a:rPr lang="sr-Latn-RS" sz="2800" dirty="0"/>
              <a:t>oblika zavisno od toga kako se talas prostire i kakva je sredina</a:t>
            </a:r>
            <a:r>
              <a:rPr lang="sr-Latn-RS" sz="2800" dirty="0" smtClean="0"/>
              <a:t>. </a:t>
            </a:r>
          </a:p>
          <a:p>
            <a:r>
              <a:rPr lang="sr-Latn-RS" sz="2800" dirty="0" smtClean="0"/>
              <a:t>Talasna </a:t>
            </a:r>
            <a:r>
              <a:rPr lang="sr-Latn-RS" sz="2800" dirty="0"/>
              <a:t>jednačina se javlja i koristi u </a:t>
            </a:r>
            <a:r>
              <a:rPr lang="sr-Latn-RS" sz="2800" dirty="0" smtClean="0"/>
              <a:t>akustici, </a:t>
            </a:r>
            <a:r>
              <a:rPr lang="sr-Latn-RS" sz="2800" dirty="0"/>
              <a:t>elektromagnetizmu, </a:t>
            </a:r>
            <a:r>
              <a:rPr lang="sr-Latn-RS" sz="2800" dirty="0" smtClean="0"/>
              <a:t>optici i </a:t>
            </a:r>
            <a:r>
              <a:rPr lang="sr-Latn-RS" sz="2800" dirty="0"/>
              <a:t>dinamici fluida</a:t>
            </a:r>
            <a:r>
              <a:rPr lang="sr-Latn-RS" sz="2800" dirty="0" smtClean="0"/>
              <a:t>.</a:t>
            </a:r>
          </a:p>
          <a:p>
            <a:r>
              <a:rPr lang="pl-PL" sz="2800" dirty="0"/>
              <a:t>Talasna </a:t>
            </a:r>
            <a:r>
              <a:rPr lang="pl-PL" sz="2800" dirty="0" smtClean="0"/>
              <a:t>jednačina </a:t>
            </a:r>
            <a:r>
              <a:rPr lang="pl-PL" sz="2800" dirty="0"/>
              <a:t>i talasi odnose se na sinusoidalne oscilacije</a:t>
            </a:r>
            <a:r>
              <a:rPr lang="pl-PL" sz="2800" dirty="0" smtClean="0"/>
              <a:t>.</a:t>
            </a:r>
          </a:p>
          <a:p>
            <a:pPr marL="114300" indent="0">
              <a:buNone/>
            </a:pPr>
            <a:endParaRPr lang="pl-PL" sz="2800" dirty="0" smtClean="0"/>
          </a:p>
          <a:p>
            <a:endParaRPr lang="sr-Latn-R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08925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492896"/>
            <a:ext cx="8136904" cy="1800200"/>
          </a:xfrm>
        </p:spPr>
        <p:txBody>
          <a:bodyPr/>
          <a:lstStyle/>
          <a:p>
            <a:r>
              <a:rPr lang="sr-Latn-RS" sz="5400" b="1" dirty="0" smtClean="0"/>
              <a:t>         Hvala na pažnji! </a:t>
            </a:r>
            <a:r>
              <a:rPr lang="sr-Latn-RS" sz="5400" b="1" dirty="0" smtClean="0">
                <a:sym typeface="Wingdings" panose="05000000000000000000" pitchFamily="2" charset="2"/>
              </a:rPr>
              <a:t></a:t>
            </a:r>
            <a:endParaRPr lang="sr-Latn-RS" sz="5400" b="1" dirty="0"/>
          </a:p>
        </p:txBody>
      </p:sp>
    </p:spTree>
    <p:extLst>
      <p:ext uri="{BB962C8B-B14F-4D97-AF65-F5344CB8AC3E}">
        <p14:creationId xmlns:p14="http://schemas.microsoft.com/office/powerpoint/2010/main" val="1772323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7620000" cy="4464496"/>
          </a:xfrm>
        </p:spPr>
        <p:txBody>
          <a:bodyPr>
            <a:normAutofit fontScale="85000" lnSpcReduction="20000"/>
          </a:bodyPr>
          <a:lstStyle/>
          <a:p>
            <a:r>
              <a:rPr lang="sr-Latn-RS" dirty="0">
                <a:hlinkClick r:id="rId2"/>
              </a:rPr>
              <a:t>http://www.znrfak.ni.ac.rs/SERBIAN/010-STUDIJE/OAS-4-1/I%20GODINA/PREDMETI/106-FIZIKA/PREDAVANJA/10.%</a:t>
            </a:r>
            <a:r>
              <a:rPr lang="sr-Latn-RS" dirty="0" smtClean="0">
                <a:hlinkClick r:id="rId2"/>
              </a:rPr>
              <a:t>20Talasno%20kretanje.pdf</a:t>
            </a:r>
            <a:endParaRPr lang="sr-Latn-RS" dirty="0" smtClean="0"/>
          </a:p>
          <a:p>
            <a:r>
              <a:rPr lang="sr-Latn-RS" dirty="0">
                <a:hlinkClick r:id="rId3"/>
              </a:rPr>
              <a:t>https://</a:t>
            </a:r>
            <a:r>
              <a:rPr lang="sr-Latn-RS" dirty="0" smtClean="0">
                <a:hlinkClick r:id="rId3"/>
              </a:rPr>
              <a:t>www.scribd.com/doc/63644835/1-TALASNO-KRETANJE</a:t>
            </a:r>
            <a:endParaRPr lang="sr-Latn-RS" dirty="0" smtClean="0"/>
          </a:p>
          <a:p>
            <a:r>
              <a:rPr lang="sr-Latn-RS" dirty="0">
                <a:hlinkClick r:id="rId4"/>
              </a:rPr>
              <a:t>https://</a:t>
            </a:r>
            <a:r>
              <a:rPr lang="sr-Latn-RS" dirty="0" smtClean="0">
                <a:hlinkClick r:id="rId4"/>
              </a:rPr>
              <a:t>kluszeljka.weebly.com/talasno-kretanje.html</a:t>
            </a:r>
            <a:endParaRPr lang="sr-Latn-RS" dirty="0" smtClean="0"/>
          </a:p>
          <a:p>
            <a:r>
              <a:rPr lang="sr-Latn-RS" dirty="0">
                <a:hlinkClick r:id="rId5"/>
              </a:rPr>
              <a:t>http://fizis.rs/%D0%B3%D0%B8%D0%BC%D0%BD%D0%B0%D0%B7%D0%B8%D1%98%D0%B0/iii-%D1%80%D0%B0%D0%B7%D1%80%D0%B5%D0%B4/%D0%BC%D0%B5%D1%85%D0%B0%D0%BD%D0%B8%D1%87%D0%BA%D0%B8-%D1%82%D0%B0%D0%BB%D0%B0%D1%81%D0%B8/talasno-kretanje</a:t>
            </a:r>
            <a:r>
              <a:rPr lang="sr-Latn-RS" dirty="0" smtClean="0">
                <a:hlinkClick r:id="rId5"/>
              </a:rPr>
              <a:t>/</a:t>
            </a:r>
            <a:endParaRPr lang="sr-Latn-RS" dirty="0" smtClean="0"/>
          </a:p>
          <a:p>
            <a:r>
              <a:rPr lang="sr-Latn-RS" dirty="0">
                <a:hlinkClick r:id="rId6"/>
              </a:rPr>
              <a:t>http://fizis.rs/%D0%B3%D0%B8%D0%BC%D0%BD%D0%B0%D0%B7%D0%B8%D1%98%D0%B0/iii-%D1%80%D0%B0%D0%B7%D1%80%D0%B5%D0%B4/%D0%BC%D0%B5%D1%85%D0%B0%D0%BD%D0%B8%D1%87%D0%BA%D0%B8-%D1%82%D0%B0%D0%BB%D0%B0%D1%81%D0%B8/jednacina-talasa</a:t>
            </a:r>
            <a:r>
              <a:rPr lang="sr-Latn-RS" dirty="0" smtClean="0">
                <a:hlinkClick r:id="rId6"/>
              </a:rPr>
              <a:t>/</a:t>
            </a:r>
            <a:endParaRPr lang="sr-Latn-RS" dirty="0" smtClean="0"/>
          </a:p>
          <a:p>
            <a:r>
              <a:rPr lang="sr-Latn-RS" dirty="0">
                <a:hlinkClick r:id="rId7"/>
              </a:rPr>
              <a:t>http://</a:t>
            </a:r>
            <a:r>
              <a:rPr lang="sr-Latn-RS" dirty="0" smtClean="0">
                <a:hlinkClick r:id="rId7"/>
              </a:rPr>
              <a:t>loodafizika.blogger.ba/arhiva/2010/01/30/2421628</a:t>
            </a:r>
            <a:endParaRPr lang="sr-Latn-RS" dirty="0" smtClean="0"/>
          </a:p>
          <a:p>
            <a:pPr marL="114300" indent="0">
              <a:buNone/>
            </a:pPr>
            <a:endParaRPr lang="sr-Latn-RS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911485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665</TotalTime>
  <Words>305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Talasno kretanje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Jednačina talasa</vt:lpstr>
      <vt:lpstr>         Hvala na pažnji! 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Talasno kretanje</dc:title>
  <dc:creator>Admin</dc:creator>
  <cp:lastModifiedBy>Admin</cp:lastModifiedBy>
  <cp:revision>12</cp:revision>
  <dcterms:created xsi:type="dcterms:W3CDTF">2018-05-02T20:09:17Z</dcterms:created>
  <dcterms:modified xsi:type="dcterms:W3CDTF">2018-05-05T17:05:27Z</dcterms:modified>
</cp:coreProperties>
</file>