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14479C-4435-4558-A0CC-5F462AAEB1B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3B665F4-B285-4BA8-A6F5-A16CADA7B61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bg1"/>
                </a:solidFill>
              </a:rPr>
              <a:t>увод у таласну оптику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981200"/>
          </a:xfrm>
        </p:spPr>
        <p:txBody>
          <a:bodyPr>
            <a:normAutofit fontScale="62500" lnSpcReduction="20000"/>
          </a:bodyPr>
          <a:lstStyle/>
          <a:p>
            <a:r>
              <a:rPr lang="sr-Cyrl-RS" b="1" dirty="0" smtClean="0">
                <a:solidFill>
                  <a:schemeClr val="bg1"/>
                </a:solidFill>
              </a:rPr>
              <a:t>Помрачење </a:t>
            </a:r>
            <a:r>
              <a:rPr lang="sr-Cyrl-RS" b="1" dirty="0" smtClean="0">
                <a:solidFill>
                  <a:schemeClr val="bg1"/>
                </a:solidFill>
              </a:rPr>
              <a:t>Месеца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ru-RU" sz="4200" dirty="0" smtClean="0">
                <a:solidFill>
                  <a:schemeClr val="bg1"/>
                </a:solidFill>
              </a:rPr>
              <a:t>Месец улази у Земљину сенку</a:t>
            </a:r>
          </a:p>
          <a:p>
            <a:r>
              <a:rPr lang="ru-RU" sz="4200" dirty="0" smtClean="0">
                <a:solidFill>
                  <a:schemeClr val="bg1"/>
                </a:solidFill>
              </a:rPr>
              <a:t> Сунце, Земља и Месец се налазе на истом правцу</a:t>
            </a:r>
          </a:p>
          <a:p>
            <a:r>
              <a:rPr lang="ru-RU" sz="4200" dirty="0" smtClean="0">
                <a:solidFill>
                  <a:schemeClr val="bg1"/>
                </a:solidFill>
              </a:rPr>
              <a:t>Месец се креће око Земље у равни која је нагнута за 5</a:t>
            </a:r>
            <a:r>
              <a:rPr lang="ru-RU" sz="4200" baseline="30000" dirty="0" smtClean="0">
                <a:solidFill>
                  <a:schemeClr val="bg1"/>
                </a:solidFill>
              </a:rPr>
              <a:t>0</a:t>
            </a:r>
            <a:r>
              <a:rPr lang="ru-RU" sz="4200" dirty="0" smtClean="0">
                <a:solidFill>
                  <a:schemeClr val="bg1"/>
                </a:solidFill>
              </a:rPr>
              <a:t> према равни у којој се креће Земља око Сунца.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Naumov\Desktop\pomracenje-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229600" cy="33718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374973" y="3244334"/>
            <a:ext cx="2394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b="1" dirty="0"/>
              <a:t>Помрачење Месеца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133600"/>
          </a:xfrm>
        </p:spPr>
        <p:txBody>
          <a:bodyPr>
            <a:normAutofit fontScale="62500" lnSpcReduction="20000"/>
          </a:bodyPr>
          <a:lstStyle/>
          <a:p>
            <a:r>
              <a:rPr lang="sr-Cyrl-RS" sz="3800" b="1" dirty="0" smtClean="0">
                <a:solidFill>
                  <a:schemeClr val="bg1"/>
                </a:solidFill>
              </a:rPr>
              <a:t>Помрачење </a:t>
            </a:r>
            <a:r>
              <a:rPr lang="sr-Cyrl-RS" sz="3800" b="1" dirty="0" smtClean="0">
                <a:solidFill>
                  <a:schemeClr val="bg1"/>
                </a:solidFill>
              </a:rPr>
              <a:t>Сунца</a:t>
            </a:r>
            <a:endParaRPr lang="en-US" sz="3800" b="1" dirty="0" smtClean="0">
              <a:solidFill>
                <a:schemeClr val="bg1"/>
              </a:solidFill>
            </a:endParaRPr>
          </a:p>
          <a:p>
            <a:r>
              <a:rPr lang="ru-RU" sz="3800" dirty="0" smtClean="0">
                <a:solidFill>
                  <a:schemeClr val="bg1"/>
                </a:solidFill>
              </a:rPr>
              <a:t>Настаје када се на правој линији нађу Сунце – Месец – Земља</a:t>
            </a:r>
          </a:p>
          <a:p>
            <a:r>
              <a:rPr lang="ru-RU" sz="3800" dirty="0" smtClean="0">
                <a:solidFill>
                  <a:schemeClr val="bg1"/>
                </a:solidFill>
              </a:rPr>
              <a:t>Земља уђе у Месечеву сенку</a:t>
            </a:r>
          </a:p>
          <a:p>
            <a:r>
              <a:rPr lang="ru-RU" sz="3800" dirty="0" smtClean="0">
                <a:solidFill>
                  <a:schemeClr val="bg1"/>
                </a:solidFill>
              </a:rPr>
              <a:t> Месечева сенка је мања од Земље – помрачење може да се посматра само са неких делова Земље</a:t>
            </a:r>
          </a:p>
          <a:p>
            <a:endParaRPr lang="en-US" dirty="0"/>
          </a:p>
        </p:txBody>
      </p:sp>
      <p:pic>
        <p:nvPicPr>
          <p:cNvPr id="4098" name="Picture 2" descr="C:\Users\Naumov\Desktop\pomracenje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0600"/>
            <a:ext cx="8077200" cy="3114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Крајем 17. века формиране две теорије: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корпускуларна теорија (Исак Њутн)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</a:rPr>
              <a:t>светлост се састоји од веома малих честица – корпускула које емитује извор светлости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</a:rPr>
              <a:t>ове честице су еластичне и кроз простор се крећу праволинијски великом брзином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</a:rPr>
              <a:t>кретање ових честица објашњава се законима класичне физике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таласна теорија (Кристијан Хајгенс)</a:t>
            </a:r>
          </a:p>
          <a:p>
            <a:pPr lvl="1"/>
            <a:r>
              <a:rPr lang="ru-RU" dirty="0" smtClean="0">
                <a:solidFill>
                  <a:schemeClr val="bg1"/>
                </a:solidFill>
              </a:rPr>
              <a:t>светлост представља таласно кретање (у почетку се сматрало да су лонгитудинални таласи, као и звучни, касније је због поларизације закључено да се ради о трансверзалним таласима)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Макс Планк је 1900. године увео претпоставку да се </a:t>
            </a:r>
            <a:r>
              <a:rPr lang="ru-RU" b="1" dirty="0" smtClean="0">
                <a:solidFill>
                  <a:schemeClr val="bg1"/>
                </a:solidFill>
              </a:rPr>
              <a:t>електромагнетно зрачење емитује у облику одвојених количина</a:t>
            </a:r>
            <a:r>
              <a:rPr lang="ru-RU" dirty="0" smtClean="0">
                <a:solidFill>
                  <a:schemeClr val="bg1"/>
                </a:solidFill>
              </a:rPr>
              <a:t> (порција) </a:t>
            </a:r>
            <a:r>
              <a:rPr lang="ru-RU" b="1" dirty="0" smtClean="0">
                <a:solidFill>
                  <a:schemeClr val="bg1"/>
                </a:solidFill>
              </a:rPr>
              <a:t>енергије – кванта енергије</a:t>
            </a:r>
            <a:r>
              <a:rPr lang="ru-RU" dirty="0" smtClean="0">
                <a:solidFill>
                  <a:schemeClr val="bg1"/>
                </a:solidFill>
              </a:rPr>
              <a:t>. Значи енергија се емитује дисконтинуално, са прекидима, у пакетима енергије. (квант – упоређење – меци из митраљеза – између сваког постоји известан размак).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1905. године Ајнштајн доказује Планкову хипотезу о квантима успешно их применивши на објашњење фотоефекта. Притом је Ајнштајн проширио Планкову хипотезу у смислу да се енергија електромагнетног зрачења не само емитује у виду кваната, већ да се тако и преноси и на крају апсорбује у некој препреци када је погоди. Уместо Планковог назива – кванти (порције), Ајнштајн је предложио назив – фотони (делићи светлости).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Луј Де Брољ је (1924) изнео претпоставку да дуализам није особина само оптичких појава, већ је универзално својство материје. Све корпускуларне честице поседују и таласна својства.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Таласна (физичка) оптика бави се проучавањем светлосних појава за чије се тумачење користи таласна природа светлости.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Оптика – област физике – проучава светлосне појаве ( процес настанка светлости, њено простирање и интеракција са материјом).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Савремено схватање – светлост један облик енергије: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како се добија светлост – прелазак неког вида енергије у светлосну (пример: загревање тела – емитује се светлост);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кад се тело изложи деловању светлости – загрева се.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r>
              <a:rPr lang="sr-Cyrl-RS" dirty="0" smtClean="0">
                <a:solidFill>
                  <a:schemeClr val="bg1"/>
                </a:solidFill>
              </a:rPr>
              <a:t>Тела која емитују светлост називају се светлосни извори.</a:t>
            </a:r>
          </a:p>
          <a:p>
            <a:r>
              <a:rPr lang="sr-Cyrl-RS" dirty="0" smtClean="0">
                <a:solidFill>
                  <a:schemeClr val="bg1"/>
                </a:solidFill>
              </a:rPr>
              <a:t>Светлосни извори могу бити:</a:t>
            </a:r>
          </a:p>
          <a:p>
            <a:r>
              <a:rPr lang="sr-Cyrl-RS" dirty="0" smtClean="0">
                <a:solidFill>
                  <a:schemeClr val="bg1"/>
                </a:solidFill>
              </a:rPr>
              <a:t>природни (Сунце, звезде, инсекти-свитац)</a:t>
            </a:r>
          </a:p>
          <a:p>
            <a:r>
              <a:rPr lang="sr-Cyrl-RS" dirty="0" smtClean="0">
                <a:solidFill>
                  <a:schemeClr val="bg1"/>
                </a:solidFill>
              </a:rPr>
              <a:t>вештачки (електричне сијалице, пламен свеће)</a:t>
            </a:r>
          </a:p>
          <a:p>
            <a:r>
              <a:rPr lang="sr-Cyrl-RS" dirty="0" smtClean="0">
                <a:solidFill>
                  <a:schemeClr val="bg1"/>
                </a:solidFill>
              </a:rPr>
              <a:t>Светлосни извори могу бити:</a:t>
            </a:r>
          </a:p>
          <a:p>
            <a:r>
              <a:rPr lang="sr-Cyrl-RS" dirty="0" smtClean="0">
                <a:solidFill>
                  <a:schemeClr val="bg1"/>
                </a:solidFill>
              </a:rPr>
              <a:t>термички (топлотни) – Сунце, усијани метали</a:t>
            </a:r>
          </a:p>
          <a:p>
            <a:r>
              <a:rPr lang="sr-Cyrl-RS" dirty="0" smtClean="0">
                <a:solidFill>
                  <a:schemeClr val="bg1"/>
                </a:solidFill>
              </a:rPr>
              <a:t>хладни – свитац, неонске цеви, живине сијалице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Светлосни извори осветљавају тела у околини и омогућавају да она буду видљива. Значи, виде се тела који директно емитују светлост, и она тела која одбијају светлост. Пример: Месец – не емитује светлост, али се од њега одбија Сунчева светлост.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Тела се различито понашају кад светлост пада на њих. Кроз стакло, на пример, можемо да видимо објекте који се налазе с друге стране. Стакло је </a:t>
            </a:r>
            <a:r>
              <a:rPr lang="ru-RU" b="1" dirty="0" smtClean="0">
                <a:solidFill>
                  <a:schemeClr val="bg1"/>
                </a:solidFill>
              </a:rPr>
              <a:t>провидно</a:t>
            </a:r>
            <a:r>
              <a:rPr lang="ru-RU" dirty="0" smtClean="0">
                <a:solidFill>
                  <a:schemeClr val="bg1"/>
                </a:solidFill>
              </a:rPr>
              <a:t>. Кроз танак папир пролази светлост, али се кроз њега ништа не види. За таква тела кажемо да су </a:t>
            </a:r>
            <a:r>
              <a:rPr lang="ru-RU" b="1" dirty="0" smtClean="0">
                <a:solidFill>
                  <a:schemeClr val="bg1"/>
                </a:solidFill>
              </a:rPr>
              <a:t>прозирна</a:t>
            </a:r>
            <a:r>
              <a:rPr lang="ru-RU" dirty="0" smtClean="0">
                <a:solidFill>
                  <a:schemeClr val="bg1"/>
                </a:solidFill>
              </a:rPr>
              <a:t>. Коначно, постоје тела која су </a:t>
            </a:r>
            <a:r>
              <a:rPr lang="ru-RU" b="1" dirty="0" smtClean="0">
                <a:solidFill>
                  <a:schemeClr val="bg1"/>
                </a:solidFill>
              </a:rPr>
              <a:t>непровидна </a:t>
            </a:r>
            <a:r>
              <a:rPr lang="ru-RU" dirty="0" smtClean="0">
                <a:solidFill>
                  <a:schemeClr val="bg1"/>
                </a:solidFill>
              </a:rPr>
              <a:t>и кроз која светлост не може да прође. Непровидна тела одбијају или упијају светлост која до њих дође.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Од светлосног извора светлост се простире на све стране. Простирање светлости може да се усмери само на једну страну. Пример: батеријска лампа, фар код аутомобила, светионик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Геометријска оптика се заснива на четири емпиријска закона: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У оптички хомогеној средини светлост се простире праволинијски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Закон независности простирања светлости (светлосни зраци узајамно не делују, простиру се независно један од другог, нема међусобног ометања)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Закон одбијања светлости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Закон преламања светлости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Основни појмови геометријске оптике су: светлосни зрак, светлосни сноп и тачкасти извор светлости.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На светлост значајно утиче средина кроз коју се она простире. </a:t>
            </a:r>
            <a:r>
              <a:rPr lang="ru-RU" b="1" dirty="0" smtClean="0">
                <a:solidFill>
                  <a:schemeClr val="bg1"/>
                </a:solidFill>
              </a:rPr>
              <a:t>Светлост се кроз хомогену средину простире праволинијски.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65532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Да би се лакше проучавало простирање светлости, путања светлости се приказује светлосним зраком.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Сасвим узан сноп светлости представља </a:t>
            </a:r>
            <a:r>
              <a:rPr lang="ru-RU" b="1" dirty="0" smtClean="0">
                <a:solidFill>
                  <a:schemeClr val="bg1"/>
                </a:solidFill>
              </a:rPr>
              <a:t>светлосни зрак</a:t>
            </a:r>
            <a:r>
              <a:rPr lang="ru-RU" dirty="0" smtClean="0">
                <a:solidFill>
                  <a:schemeClr val="bg1"/>
                </a:solidFill>
              </a:rPr>
              <a:t>. Светлосни зрак се црта као линија са стрелицом која позначава смер простирања светлости.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Скуп светлосних зрака чини сноп светлости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Тачкаст извор светлости: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извор много мањи од предмета који осветљава;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извор много удаљен од предмета који осветљава (пример: звезде су за нас тачкасти извори светлости – немају мале димензије, али се налазе на великој удаљености)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Због праволинијског простирања светлости на заклону иза осветљених, непровидних предмета се јавља сенка, ако је извор малих димензија (</a:t>
            </a:r>
            <a:r>
              <a:rPr lang="ru-RU" b="1" dirty="0" smtClean="0">
                <a:solidFill>
                  <a:schemeClr val="bg1"/>
                </a:solidFill>
              </a:rPr>
              <a:t>тачкаст</a:t>
            </a:r>
            <a:r>
              <a:rPr lang="ru-RU" dirty="0" smtClean="0">
                <a:solidFill>
                  <a:schemeClr val="bg1"/>
                </a:solidFill>
              </a:rPr>
              <a:t>) или сенка и полусенка ако извор није тачкаст.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сенка – потпуно таман простор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полусенка – полутаман простор (продире мањи део светлости)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umov\Desktop\senk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62000"/>
            <a:ext cx="78486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aumov\Desktop\senka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001000" cy="365760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002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Сенка и полусенка су последице праволинијског простирања светлости.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</TotalTime>
  <Words>508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увод у таласну оптику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увод у таласну оптику</dc:title>
  <dc:creator>Naumov</dc:creator>
  <cp:lastModifiedBy>Naumov</cp:lastModifiedBy>
  <cp:revision>2</cp:revision>
  <dcterms:created xsi:type="dcterms:W3CDTF">2018-05-14T09:42:17Z</dcterms:created>
  <dcterms:modified xsi:type="dcterms:W3CDTF">2018-05-14T09:58:49Z</dcterms:modified>
</cp:coreProperties>
</file>